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7a8ecba34c_8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a8ecba34c_8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7a8ecba34c_8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a8ecba34c_8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a8ecba34c_8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a8ecba34c_8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a8ecba34c_8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a8ecba34c_8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a8ecba34c_8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a8ecba34c_8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7a8ecba34c_4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a8ecba34c_4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a8ecba34c_8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a8ecba34c_8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7a8ecba34c_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a8ecba34c_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a8ecba34c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a8ecba34c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7a8ecba34c_9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a8ecba34c_9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7a8ecba34c_8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7a8ecba34c_8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a8ecba34c_6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a8ecba34c_6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a8ecba34c_8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a8ecba34c_8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7a8ecba34c_8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a8ecba34c_8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a8ecba34c_0_1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a8ecba34c_0_1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7a8ecba34c_8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7a8ecba34c_8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7a8ecba34c_8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7a8ecba34c_8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7a8ecba34c_8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7a8ecba34c_8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7a8ecba34c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a8ecba34c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7a8ecba34c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7a8ecba34c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7a8ecba34c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a8ecba34c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7a8ecba34c_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7a8ecba34c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jpg"/><Relationship Id="rId4" Type="http://schemas.openxmlformats.org/officeDocument/2006/relationships/image" Target="../media/image12.jpg"/><Relationship Id="rId9" Type="http://schemas.openxmlformats.org/officeDocument/2006/relationships/image" Target="../media/image19.png"/><Relationship Id="rId5" Type="http://schemas.openxmlformats.org/officeDocument/2006/relationships/image" Target="../media/image14.jpg"/><Relationship Id="rId6" Type="http://schemas.openxmlformats.org/officeDocument/2006/relationships/image" Target="../media/image17.jpg"/><Relationship Id="rId7" Type="http://schemas.openxmlformats.org/officeDocument/2006/relationships/image" Target="../media/image29.png"/><Relationship Id="rId8"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27.png"/><Relationship Id="rId9" Type="http://schemas.openxmlformats.org/officeDocument/2006/relationships/image" Target="../media/image33.png"/><Relationship Id="rId5" Type="http://schemas.openxmlformats.org/officeDocument/2006/relationships/image" Target="../media/image28.png"/><Relationship Id="rId6" Type="http://schemas.openxmlformats.org/officeDocument/2006/relationships/image" Target="../media/image34.png"/><Relationship Id="rId7" Type="http://schemas.openxmlformats.org/officeDocument/2006/relationships/image" Target="../media/image32.png"/><Relationship Id="rId8"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4800">
                <a:solidFill>
                  <a:schemeClr val="dk1"/>
                </a:solidFill>
              </a:rPr>
              <a:t>#h</a:t>
            </a:r>
            <a:r>
              <a:rPr lang="en" sz="4800">
                <a:solidFill>
                  <a:schemeClr val="dk1"/>
                </a:solidFill>
              </a:rPr>
              <a:t>ate </a:t>
            </a:r>
            <a:endParaRPr sz="4800">
              <a:solidFill>
                <a:schemeClr val="dk1"/>
              </a:solidFill>
            </a:endParaRPr>
          </a:p>
          <a:p>
            <a:pPr indent="0" lvl="0" marL="0" rtl="0" algn="l">
              <a:lnSpc>
                <a:spcPct val="100000"/>
              </a:lnSpc>
              <a:spcBef>
                <a:spcPts val="0"/>
              </a:spcBef>
              <a:spcAft>
                <a:spcPts val="0"/>
              </a:spcAft>
              <a:buNone/>
            </a:pPr>
            <a:r>
              <a:rPr lang="en" sz="4800">
                <a:solidFill>
                  <a:schemeClr val="dk1"/>
                </a:solidFill>
              </a:rPr>
              <a:t>speech recognition</a:t>
            </a:r>
            <a:endParaRPr/>
          </a:p>
        </p:txBody>
      </p:sp>
      <p:sp>
        <p:nvSpPr>
          <p:cNvPr id="55" name="Google Shape;55;p1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6" name="Google Shape;56;p13"/>
          <p:cNvPicPr preferRelativeResize="0"/>
          <p:nvPr/>
        </p:nvPicPr>
        <p:blipFill>
          <a:blip r:embed="rId3">
            <a:alphaModFix/>
          </a:blip>
          <a:stretch>
            <a:fillRect/>
          </a:stretch>
        </p:blipFill>
        <p:spPr>
          <a:xfrm>
            <a:off x="3866623" y="1228675"/>
            <a:ext cx="4652376" cy="3516400"/>
          </a:xfrm>
          <a:prstGeom prst="rect">
            <a:avLst/>
          </a:prstGeom>
          <a:noFill/>
          <a:ln>
            <a:noFill/>
          </a:ln>
        </p:spPr>
      </p:pic>
      <p:sp>
        <p:nvSpPr>
          <p:cNvPr id="57" name="Google Shape;57;p13"/>
          <p:cNvSpPr txBox="1"/>
          <p:nvPr/>
        </p:nvSpPr>
        <p:spPr>
          <a:xfrm>
            <a:off x="497746" y="3424515"/>
            <a:ext cx="1070700" cy="99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id="114" name="Google Shape;114;p22"/>
          <p:cNvPicPr preferRelativeResize="0"/>
          <p:nvPr/>
        </p:nvPicPr>
        <p:blipFill>
          <a:blip r:embed="rId3">
            <a:alphaModFix amt="21000"/>
          </a:blip>
          <a:stretch>
            <a:fillRect/>
          </a:stretch>
        </p:blipFill>
        <p:spPr>
          <a:xfrm>
            <a:off x="23338" y="-32700"/>
            <a:ext cx="9097325" cy="5208892"/>
          </a:xfrm>
          <a:prstGeom prst="rect">
            <a:avLst/>
          </a:prstGeom>
          <a:noFill/>
          <a:ln>
            <a:noFill/>
          </a:ln>
          <a:effectLst>
            <a:outerShdw blurRad="57150" rotWithShape="0" algn="bl" dir="5400000" dist="19050">
              <a:srgbClr val="000000">
                <a:alpha val="94000"/>
              </a:srgbClr>
            </a:outerShdw>
          </a:effectLst>
        </p:spPr>
      </p:pic>
      <p:sp>
        <p:nvSpPr>
          <p:cNvPr id="115" name="Google Shape;115;p22"/>
          <p:cNvSpPr txBox="1"/>
          <p:nvPr>
            <p:ph idx="1" type="body"/>
          </p:nvPr>
        </p:nvSpPr>
        <p:spPr>
          <a:xfrm>
            <a:off x="2065950" y="1918225"/>
            <a:ext cx="5688900" cy="75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7200">
                <a:solidFill>
                  <a:srgbClr val="FFFFFF"/>
                </a:solidFill>
              </a:rPr>
              <a:t>The #how</a:t>
            </a:r>
            <a:endParaRPr sz="72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3"/>
          <p:cNvSpPr txBox="1"/>
          <p:nvPr>
            <p:ph idx="1" type="body"/>
          </p:nvPr>
        </p:nvSpPr>
        <p:spPr>
          <a:xfrm>
            <a:off x="97850" y="515375"/>
            <a:ext cx="2882100" cy="3480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3600">
                <a:solidFill>
                  <a:schemeClr val="dk1"/>
                </a:solidFill>
              </a:rPr>
              <a:t>#d</a:t>
            </a:r>
            <a:r>
              <a:rPr lang="en" sz="3600">
                <a:solidFill>
                  <a:schemeClr val="dk1"/>
                </a:solidFill>
              </a:rPr>
              <a:t>ata architecture</a:t>
            </a:r>
            <a:endParaRPr sz="3600">
              <a:solidFill>
                <a:schemeClr val="dk1"/>
              </a:solidFill>
            </a:endParaRPr>
          </a:p>
          <a:p>
            <a:pPr indent="0" lvl="0" marL="0" rtl="0" algn="l">
              <a:lnSpc>
                <a:spcPct val="100000"/>
              </a:lnSpc>
              <a:spcBef>
                <a:spcPts val="0"/>
              </a:spcBef>
              <a:spcAft>
                <a:spcPts val="0"/>
              </a:spcAft>
              <a:buNone/>
            </a:pPr>
            <a:r>
              <a:t/>
            </a:r>
            <a:endParaRPr sz="1600">
              <a:solidFill>
                <a:schemeClr val="dk1"/>
              </a:solidFill>
            </a:endParaRPr>
          </a:p>
          <a:p>
            <a:pPr indent="0" lvl="0" marL="0" rtl="0" algn="l">
              <a:lnSpc>
                <a:spcPct val="100000"/>
              </a:lnSpc>
              <a:spcBef>
                <a:spcPts val="0"/>
              </a:spcBef>
              <a:spcAft>
                <a:spcPts val="0"/>
              </a:spcAft>
              <a:buNone/>
            </a:pPr>
            <a:r>
              <a:t/>
            </a:r>
            <a:endParaRPr sz="1600">
              <a:solidFill>
                <a:schemeClr val="dk1"/>
              </a:solidFill>
            </a:endParaRPr>
          </a:p>
          <a:p>
            <a:pPr indent="-342900" lvl="0" marL="457200" rtl="0" algn="l">
              <a:lnSpc>
                <a:spcPct val="100000"/>
              </a:lnSpc>
              <a:spcBef>
                <a:spcPts val="0"/>
              </a:spcBef>
              <a:spcAft>
                <a:spcPts val="0"/>
              </a:spcAft>
              <a:buClr>
                <a:srgbClr val="CCCCCC"/>
              </a:buClr>
              <a:buSzPts val="1800"/>
              <a:buChar char="●"/>
            </a:pPr>
            <a:r>
              <a:rPr lang="en" sz="1800">
                <a:solidFill>
                  <a:srgbClr val="CCCCCC"/>
                </a:solidFill>
              </a:rPr>
              <a:t>We had 93% of Non-Hate tweets and 7% Hate tweets</a:t>
            </a:r>
            <a:endParaRPr sz="1800">
              <a:solidFill>
                <a:srgbClr val="CCCCCC"/>
              </a:solidFill>
            </a:endParaRPr>
          </a:p>
          <a:p>
            <a:pPr indent="0" lvl="0" marL="457200" rtl="0" algn="l">
              <a:lnSpc>
                <a:spcPct val="100000"/>
              </a:lnSpc>
              <a:spcBef>
                <a:spcPts val="0"/>
              </a:spcBef>
              <a:spcAft>
                <a:spcPts val="0"/>
              </a:spcAft>
              <a:buNone/>
            </a:pPr>
            <a:r>
              <a:t/>
            </a:r>
            <a:endParaRPr sz="1800">
              <a:solidFill>
                <a:srgbClr val="CCCCCC"/>
              </a:solidFill>
            </a:endParaRPr>
          </a:p>
          <a:p>
            <a:pPr indent="-342900" lvl="0" marL="457200" rtl="0" algn="l">
              <a:lnSpc>
                <a:spcPct val="100000"/>
              </a:lnSpc>
              <a:spcBef>
                <a:spcPts val="0"/>
              </a:spcBef>
              <a:spcAft>
                <a:spcPts val="0"/>
              </a:spcAft>
              <a:buClr>
                <a:srgbClr val="CCCCCC"/>
              </a:buClr>
              <a:buSzPts val="1800"/>
              <a:buChar char="●"/>
            </a:pPr>
            <a:r>
              <a:rPr lang="en" sz="1800">
                <a:solidFill>
                  <a:srgbClr val="CCCCCC"/>
                </a:solidFill>
              </a:rPr>
              <a:t>We downscaled to remove the bias</a:t>
            </a:r>
            <a:endParaRPr sz="1600">
              <a:solidFill>
                <a:srgbClr val="CCCCCC"/>
              </a:solidFill>
            </a:endParaRPr>
          </a:p>
        </p:txBody>
      </p:sp>
      <p:sp>
        <p:nvSpPr>
          <p:cNvPr id="121" name="Google Shape;121;p2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2" name="Google Shape;122;p23"/>
          <p:cNvPicPr preferRelativeResize="0"/>
          <p:nvPr/>
        </p:nvPicPr>
        <p:blipFill>
          <a:blip r:embed="rId3">
            <a:alphaModFix/>
          </a:blip>
          <a:stretch>
            <a:fillRect/>
          </a:stretch>
        </p:blipFill>
        <p:spPr>
          <a:xfrm>
            <a:off x="2979950" y="515375"/>
            <a:ext cx="5966926" cy="4261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4"/>
          <p:cNvSpPr txBox="1"/>
          <p:nvPr/>
        </p:nvSpPr>
        <p:spPr>
          <a:xfrm>
            <a:off x="335100" y="37400"/>
            <a:ext cx="8473800" cy="9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4800">
              <a:solidFill>
                <a:srgbClr val="FFFFFF"/>
              </a:solidFill>
            </a:endParaRPr>
          </a:p>
        </p:txBody>
      </p:sp>
      <p:sp>
        <p:nvSpPr>
          <p:cNvPr id="128" name="Google Shape;128;p24"/>
          <p:cNvSpPr/>
          <p:nvPr/>
        </p:nvSpPr>
        <p:spPr>
          <a:xfrm>
            <a:off x="3753975" y="479900"/>
            <a:ext cx="1674600" cy="963600"/>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Our Approach</a:t>
            </a:r>
            <a:endParaRPr sz="1800">
              <a:solidFill>
                <a:srgbClr val="FFFFFF"/>
              </a:solidFill>
            </a:endParaRPr>
          </a:p>
        </p:txBody>
      </p:sp>
      <p:sp>
        <p:nvSpPr>
          <p:cNvPr id="129" name="Google Shape;129;p24"/>
          <p:cNvSpPr/>
          <p:nvPr/>
        </p:nvSpPr>
        <p:spPr>
          <a:xfrm>
            <a:off x="1187350" y="2800403"/>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Bag of Words</a:t>
            </a:r>
            <a:endParaRPr>
              <a:solidFill>
                <a:srgbClr val="FFFFFF"/>
              </a:solidFill>
            </a:endParaRPr>
          </a:p>
        </p:txBody>
      </p:sp>
      <p:sp>
        <p:nvSpPr>
          <p:cNvPr id="130" name="Google Shape;130;p24"/>
          <p:cNvSpPr/>
          <p:nvPr/>
        </p:nvSpPr>
        <p:spPr>
          <a:xfrm>
            <a:off x="2877843" y="2800403"/>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Top 1000 Words - BOW</a:t>
            </a:r>
            <a:endParaRPr>
              <a:solidFill>
                <a:srgbClr val="FFFFFF"/>
              </a:solidFill>
            </a:endParaRPr>
          </a:p>
        </p:txBody>
      </p:sp>
      <p:sp>
        <p:nvSpPr>
          <p:cNvPr id="131" name="Google Shape;131;p24"/>
          <p:cNvSpPr/>
          <p:nvPr/>
        </p:nvSpPr>
        <p:spPr>
          <a:xfrm>
            <a:off x="4727950" y="2800403"/>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TF-IDF</a:t>
            </a:r>
            <a:endParaRPr>
              <a:solidFill>
                <a:srgbClr val="FFFFFF"/>
              </a:solidFill>
            </a:endParaRPr>
          </a:p>
        </p:txBody>
      </p:sp>
      <p:sp>
        <p:nvSpPr>
          <p:cNvPr id="132" name="Google Shape;132;p24"/>
          <p:cNvSpPr/>
          <p:nvPr/>
        </p:nvSpPr>
        <p:spPr>
          <a:xfrm>
            <a:off x="6418443" y="2800403"/>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Top 1000 words - TFIDF</a:t>
            </a:r>
            <a:endParaRPr>
              <a:solidFill>
                <a:srgbClr val="FFFFFF"/>
              </a:solidFill>
            </a:endParaRPr>
          </a:p>
        </p:txBody>
      </p:sp>
      <p:cxnSp>
        <p:nvCxnSpPr>
          <p:cNvPr id="133" name="Google Shape;133;p24"/>
          <p:cNvCxnSpPr>
            <a:stCxn id="128" idx="2"/>
          </p:cNvCxnSpPr>
          <p:nvPr/>
        </p:nvCxnSpPr>
        <p:spPr>
          <a:xfrm flipH="1" rot="-5400000">
            <a:off x="5058225" y="976550"/>
            <a:ext cx="897600" cy="1831500"/>
          </a:xfrm>
          <a:prstGeom prst="bentConnector2">
            <a:avLst/>
          </a:prstGeom>
          <a:noFill/>
          <a:ln cap="flat" cmpd="sng" w="9525">
            <a:solidFill>
              <a:srgbClr val="C2C2C2"/>
            </a:solidFill>
            <a:prstDash val="solid"/>
            <a:round/>
            <a:headEnd len="sm" w="sm" type="none"/>
            <a:tailEnd len="sm" w="sm" type="none"/>
          </a:ln>
        </p:spPr>
      </p:cxnSp>
      <p:cxnSp>
        <p:nvCxnSpPr>
          <p:cNvPr id="134" name="Google Shape;134;p24"/>
          <p:cNvCxnSpPr>
            <a:endCxn id="128" idx="2"/>
          </p:cNvCxnSpPr>
          <p:nvPr/>
        </p:nvCxnSpPr>
        <p:spPr>
          <a:xfrm flipH="1" rot="10800000">
            <a:off x="2871975" y="1443500"/>
            <a:ext cx="1719300" cy="897600"/>
          </a:xfrm>
          <a:prstGeom prst="bentConnector2">
            <a:avLst/>
          </a:prstGeom>
          <a:noFill/>
          <a:ln cap="flat" cmpd="sng" w="9525">
            <a:solidFill>
              <a:srgbClr val="C2C2C2"/>
            </a:solidFill>
            <a:prstDash val="solid"/>
            <a:round/>
            <a:headEnd len="sm" w="sm" type="none"/>
            <a:tailEnd len="sm" w="sm" type="none"/>
          </a:ln>
        </p:spPr>
      </p:cxnSp>
      <p:cxnSp>
        <p:nvCxnSpPr>
          <p:cNvPr id="135" name="Google Shape;135;p24"/>
          <p:cNvCxnSpPr>
            <a:endCxn id="130" idx="0"/>
          </p:cNvCxnSpPr>
          <p:nvPr/>
        </p:nvCxnSpPr>
        <p:spPr>
          <a:xfrm>
            <a:off x="1972293" y="2337203"/>
            <a:ext cx="1674600" cy="463200"/>
          </a:xfrm>
          <a:prstGeom prst="bentConnector2">
            <a:avLst/>
          </a:prstGeom>
          <a:noFill/>
          <a:ln cap="flat" cmpd="sng" w="9525">
            <a:solidFill>
              <a:srgbClr val="C2C2C2"/>
            </a:solidFill>
            <a:prstDash val="solid"/>
            <a:round/>
            <a:headEnd len="sm" w="sm" type="none"/>
            <a:tailEnd len="sm" w="sm" type="none"/>
          </a:ln>
        </p:spPr>
      </p:cxnSp>
      <p:cxnSp>
        <p:nvCxnSpPr>
          <p:cNvPr id="136" name="Google Shape;136;p24"/>
          <p:cNvCxnSpPr>
            <a:stCxn id="129" idx="0"/>
            <a:endCxn id="137" idx="2"/>
          </p:cNvCxnSpPr>
          <p:nvPr/>
        </p:nvCxnSpPr>
        <p:spPr>
          <a:xfrm rot="-5400000">
            <a:off x="2178400" y="2121203"/>
            <a:ext cx="457200" cy="901200"/>
          </a:xfrm>
          <a:prstGeom prst="bentConnector2">
            <a:avLst/>
          </a:prstGeom>
          <a:noFill/>
          <a:ln cap="flat" cmpd="sng" w="9525">
            <a:solidFill>
              <a:srgbClr val="C2C2C2"/>
            </a:solidFill>
            <a:prstDash val="solid"/>
            <a:round/>
            <a:headEnd len="sm" w="sm" type="none"/>
            <a:tailEnd len="sm" w="sm" type="none"/>
          </a:ln>
        </p:spPr>
      </p:cxnSp>
      <p:cxnSp>
        <p:nvCxnSpPr>
          <p:cNvPr id="138" name="Google Shape;138;p24"/>
          <p:cNvCxnSpPr>
            <a:stCxn id="139" idx="2"/>
            <a:endCxn id="132" idx="0"/>
          </p:cNvCxnSpPr>
          <p:nvPr/>
        </p:nvCxnSpPr>
        <p:spPr>
          <a:xfrm>
            <a:off x="6342093" y="2343203"/>
            <a:ext cx="845400" cy="457200"/>
          </a:xfrm>
          <a:prstGeom prst="bentConnector2">
            <a:avLst/>
          </a:prstGeom>
          <a:noFill/>
          <a:ln cap="flat" cmpd="sng" w="9525">
            <a:solidFill>
              <a:srgbClr val="C2C2C2"/>
            </a:solidFill>
            <a:prstDash val="solid"/>
            <a:round/>
            <a:headEnd len="sm" w="sm" type="none"/>
            <a:tailEnd len="sm" w="sm" type="none"/>
          </a:ln>
        </p:spPr>
      </p:cxnSp>
      <p:cxnSp>
        <p:nvCxnSpPr>
          <p:cNvPr id="140" name="Google Shape;140;p24"/>
          <p:cNvCxnSpPr>
            <a:stCxn id="131" idx="0"/>
          </p:cNvCxnSpPr>
          <p:nvPr/>
        </p:nvCxnSpPr>
        <p:spPr>
          <a:xfrm rot="-5400000">
            <a:off x="6125200" y="1720103"/>
            <a:ext cx="452100" cy="1708500"/>
          </a:xfrm>
          <a:prstGeom prst="bentConnector2">
            <a:avLst/>
          </a:prstGeom>
          <a:noFill/>
          <a:ln cap="flat" cmpd="sng" w="9525">
            <a:solidFill>
              <a:srgbClr val="C2C2C2"/>
            </a:solidFill>
            <a:prstDash val="solid"/>
            <a:round/>
            <a:headEnd len="sm" w="sm" type="none"/>
            <a:tailEnd len="sm" w="sm" type="none"/>
          </a:ln>
        </p:spPr>
      </p:cxnSp>
      <p:sp>
        <p:nvSpPr>
          <p:cNvPr id="141" name="Google Shape;141;p24"/>
          <p:cNvSpPr/>
          <p:nvPr/>
        </p:nvSpPr>
        <p:spPr>
          <a:xfrm>
            <a:off x="421938" y="3700103"/>
            <a:ext cx="1538100" cy="442500"/>
          </a:xfrm>
          <a:prstGeom prst="roundRect">
            <a:avLst>
              <a:gd fmla="val 50000" name="adj"/>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Logistic Regression</a:t>
            </a:r>
            <a:endParaRPr>
              <a:solidFill>
                <a:srgbClr val="FFFFFF"/>
              </a:solidFill>
            </a:endParaRPr>
          </a:p>
        </p:txBody>
      </p:sp>
      <p:sp>
        <p:nvSpPr>
          <p:cNvPr id="142" name="Google Shape;142;p24"/>
          <p:cNvSpPr/>
          <p:nvPr/>
        </p:nvSpPr>
        <p:spPr>
          <a:xfrm>
            <a:off x="2112431" y="3700103"/>
            <a:ext cx="1538100" cy="442500"/>
          </a:xfrm>
          <a:prstGeom prst="roundRect">
            <a:avLst>
              <a:gd fmla="val 50000" name="adj"/>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Decision Tree</a:t>
            </a:r>
            <a:endParaRPr>
              <a:solidFill>
                <a:srgbClr val="FFFFFF"/>
              </a:solidFill>
            </a:endParaRPr>
          </a:p>
        </p:txBody>
      </p:sp>
      <p:sp>
        <p:nvSpPr>
          <p:cNvPr id="143" name="Google Shape;143;p24"/>
          <p:cNvSpPr/>
          <p:nvPr/>
        </p:nvSpPr>
        <p:spPr>
          <a:xfrm>
            <a:off x="3802938" y="3700103"/>
            <a:ext cx="1538100" cy="442500"/>
          </a:xfrm>
          <a:prstGeom prst="roundRect">
            <a:avLst>
              <a:gd fmla="val 50000" name="adj"/>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Random Forest</a:t>
            </a:r>
            <a:endParaRPr>
              <a:solidFill>
                <a:srgbClr val="FFFFFF"/>
              </a:solidFill>
            </a:endParaRPr>
          </a:p>
        </p:txBody>
      </p:sp>
      <p:sp>
        <p:nvSpPr>
          <p:cNvPr id="144" name="Google Shape;144;p24"/>
          <p:cNvSpPr/>
          <p:nvPr/>
        </p:nvSpPr>
        <p:spPr>
          <a:xfrm>
            <a:off x="5493431" y="3700103"/>
            <a:ext cx="1538100" cy="442500"/>
          </a:xfrm>
          <a:prstGeom prst="roundRect">
            <a:avLst>
              <a:gd fmla="val 50000" name="adj"/>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Naive Bayes</a:t>
            </a:r>
            <a:endParaRPr>
              <a:solidFill>
                <a:srgbClr val="FFFFFF"/>
              </a:solidFill>
            </a:endParaRPr>
          </a:p>
        </p:txBody>
      </p:sp>
      <p:sp>
        <p:nvSpPr>
          <p:cNvPr id="145" name="Google Shape;145;p24"/>
          <p:cNvSpPr/>
          <p:nvPr/>
        </p:nvSpPr>
        <p:spPr>
          <a:xfrm>
            <a:off x="7183931" y="3700103"/>
            <a:ext cx="1538100" cy="442500"/>
          </a:xfrm>
          <a:prstGeom prst="roundRect">
            <a:avLst>
              <a:gd fmla="val 50000" name="adj"/>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Gradient Boosting</a:t>
            </a:r>
            <a:endParaRPr>
              <a:solidFill>
                <a:srgbClr val="FFFFFF"/>
              </a:solidFill>
            </a:endParaRPr>
          </a:p>
        </p:txBody>
      </p:sp>
      <p:sp>
        <p:nvSpPr>
          <p:cNvPr id="146" name="Google Shape;146;p24"/>
          <p:cNvSpPr/>
          <p:nvPr/>
        </p:nvSpPr>
        <p:spPr>
          <a:xfrm>
            <a:off x="257725" y="3534800"/>
            <a:ext cx="8662200" cy="773100"/>
          </a:xfrm>
          <a:prstGeom prst="flowChartAlternateProcess">
            <a:avLst/>
          </a:prstGeom>
          <a:noFill/>
          <a:ln cap="flat" cmpd="sng" w="762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txBox="1"/>
          <p:nvPr/>
        </p:nvSpPr>
        <p:spPr>
          <a:xfrm>
            <a:off x="168775" y="88825"/>
            <a:ext cx="2096400" cy="5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rPr>
              <a:t>#our_approach</a:t>
            </a:r>
            <a:endParaRPr sz="22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5"/>
          <p:cNvSpPr txBox="1"/>
          <p:nvPr>
            <p:ph idx="1" type="body"/>
          </p:nvPr>
        </p:nvSpPr>
        <p:spPr>
          <a:xfrm>
            <a:off x="311700" y="425825"/>
            <a:ext cx="4170600" cy="4143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200">
                <a:solidFill>
                  <a:schemeClr val="dk1"/>
                </a:solidFill>
              </a:rPr>
              <a:t>#b</a:t>
            </a:r>
            <a:r>
              <a:rPr lang="en" sz="2200">
                <a:solidFill>
                  <a:schemeClr val="dk1"/>
                </a:solidFill>
              </a:rPr>
              <a:t>ag_of_words</a:t>
            </a:r>
            <a:endParaRPr sz="2200">
              <a:solidFill>
                <a:schemeClr val="dk1"/>
              </a:solidFill>
            </a:endParaRPr>
          </a:p>
          <a:p>
            <a:pPr indent="0" lvl="0" marL="0" rtl="0" algn="l">
              <a:lnSpc>
                <a:spcPct val="100000"/>
              </a:lnSpc>
              <a:spcBef>
                <a:spcPts val="0"/>
              </a:spcBef>
              <a:spcAft>
                <a:spcPts val="0"/>
              </a:spcAft>
              <a:buNone/>
            </a:pPr>
            <a:r>
              <a:t/>
            </a:r>
            <a:endParaRPr sz="1800">
              <a:solidFill>
                <a:schemeClr val="dk1"/>
              </a:solidFill>
            </a:endParaRPr>
          </a:p>
          <a:p>
            <a:pPr indent="0" lvl="0" marL="0" rtl="0" algn="l">
              <a:lnSpc>
                <a:spcPct val="100000"/>
              </a:lnSpc>
              <a:spcBef>
                <a:spcPts val="0"/>
              </a:spcBef>
              <a:spcAft>
                <a:spcPts val="0"/>
              </a:spcAft>
              <a:buNone/>
            </a:pPr>
            <a:r>
              <a:t/>
            </a:r>
            <a:endParaRPr sz="1800">
              <a:solidFill>
                <a:schemeClr val="dk1"/>
              </a:solidFill>
            </a:endParaRPr>
          </a:p>
        </p:txBody>
      </p:sp>
      <p:sp>
        <p:nvSpPr>
          <p:cNvPr id="153" name="Google Shape;153;p25"/>
          <p:cNvSpPr txBox="1"/>
          <p:nvPr>
            <p:ph idx="2" type="body"/>
          </p:nvPr>
        </p:nvSpPr>
        <p:spPr>
          <a:xfrm>
            <a:off x="4530550" y="379625"/>
            <a:ext cx="4424700" cy="109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200">
                <a:solidFill>
                  <a:srgbClr val="FFFFFF"/>
                </a:solidFill>
              </a:rPr>
              <a:t>#t</a:t>
            </a:r>
            <a:r>
              <a:rPr lang="en" sz="2200">
                <a:solidFill>
                  <a:srgbClr val="FFFFFF"/>
                </a:solidFill>
              </a:rPr>
              <a:t>erm_frequency_inverse_document _frequency</a:t>
            </a:r>
            <a:r>
              <a:rPr lang="en" sz="1800">
                <a:solidFill>
                  <a:srgbClr val="FFFFFF"/>
                </a:solidFill>
              </a:rPr>
              <a:t> </a:t>
            </a:r>
            <a:endParaRPr>
              <a:solidFill>
                <a:srgbClr val="FFFFFF"/>
              </a:solidFill>
            </a:endParaRPr>
          </a:p>
        </p:txBody>
      </p:sp>
      <p:pic>
        <p:nvPicPr>
          <p:cNvPr id="154" name="Google Shape;154;p25"/>
          <p:cNvPicPr preferRelativeResize="0"/>
          <p:nvPr/>
        </p:nvPicPr>
        <p:blipFill>
          <a:blip r:embed="rId3">
            <a:alphaModFix/>
          </a:blip>
          <a:stretch>
            <a:fillRect/>
          </a:stretch>
        </p:blipFill>
        <p:spPr>
          <a:xfrm>
            <a:off x="157950" y="1456800"/>
            <a:ext cx="4324349" cy="3264284"/>
          </a:xfrm>
          <a:prstGeom prst="rect">
            <a:avLst/>
          </a:prstGeom>
          <a:noFill/>
          <a:ln>
            <a:noFill/>
          </a:ln>
        </p:spPr>
      </p:pic>
      <p:pic>
        <p:nvPicPr>
          <p:cNvPr id="155" name="Google Shape;155;p25"/>
          <p:cNvPicPr preferRelativeResize="0"/>
          <p:nvPr/>
        </p:nvPicPr>
        <p:blipFill>
          <a:blip r:embed="rId4">
            <a:alphaModFix/>
          </a:blip>
          <a:stretch>
            <a:fillRect/>
          </a:stretch>
        </p:blipFill>
        <p:spPr>
          <a:xfrm>
            <a:off x="4583093" y="1456800"/>
            <a:ext cx="4372307" cy="3264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pic>
        <p:nvPicPr>
          <p:cNvPr id="160" name="Google Shape;160;p26"/>
          <p:cNvPicPr preferRelativeResize="0"/>
          <p:nvPr/>
        </p:nvPicPr>
        <p:blipFill>
          <a:blip r:embed="rId3">
            <a:alphaModFix amt="21000"/>
          </a:blip>
          <a:stretch>
            <a:fillRect/>
          </a:stretch>
        </p:blipFill>
        <p:spPr>
          <a:xfrm>
            <a:off x="23338" y="-32700"/>
            <a:ext cx="9097325" cy="5208892"/>
          </a:xfrm>
          <a:prstGeom prst="rect">
            <a:avLst/>
          </a:prstGeom>
          <a:noFill/>
          <a:ln>
            <a:noFill/>
          </a:ln>
          <a:effectLst>
            <a:outerShdw blurRad="57150" rotWithShape="0" algn="bl" dir="5400000" dist="19050">
              <a:srgbClr val="000000">
                <a:alpha val="94000"/>
              </a:srgbClr>
            </a:outerShdw>
          </a:effectLst>
        </p:spPr>
      </p:pic>
      <p:sp>
        <p:nvSpPr>
          <p:cNvPr id="161" name="Google Shape;161;p26"/>
          <p:cNvSpPr txBox="1"/>
          <p:nvPr>
            <p:ph idx="1" type="body"/>
          </p:nvPr>
        </p:nvSpPr>
        <p:spPr>
          <a:xfrm>
            <a:off x="1294050" y="1282375"/>
            <a:ext cx="7185300" cy="75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7200">
                <a:solidFill>
                  <a:srgbClr val="FFFFFF"/>
                </a:solidFill>
              </a:rPr>
              <a:t>#data #cleaning</a:t>
            </a:r>
            <a:endParaRPr sz="72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pic>
        <p:nvPicPr>
          <p:cNvPr id="166" name="Google Shape;166;p27"/>
          <p:cNvPicPr preferRelativeResize="0"/>
          <p:nvPr/>
        </p:nvPicPr>
        <p:blipFill>
          <a:blip r:embed="rId3">
            <a:alphaModFix/>
          </a:blip>
          <a:stretch>
            <a:fillRect/>
          </a:stretch>
        </p:blipFill>
        <p:spPr>
          <a:xfrm>
            <a:off x="178900" y="1141200"/>
            <a:ext cx="2011850" cy="1508887"/>
          </a:xfrm>
          <a:prstGeom prst="rect">
            <a:avLst/>
          </a:prstGeom>
          <a:noFill/>
          <a:ln>
            <a:noFill/>
          </a:ln>
        </p:spPr>
      </p:pic>
      <p:pic>
        <p:nvPicPr>
          <p:cNvPr id="167" name="Google Shape;167;p27"/>
          <p:cNvPicPr preferRelativeResize="0"/>
          <p:nvPr/>
        </p:nvPicPr>
        <p:blipFill>
          <a:blip r:embed="rId4">
            <a:alphaModFix/>
          </a:blip>
          <a:stretch>
            <a:fillRect/>
          </a:stretch>
        </p:blipFill>
        <p:spPr>
          <a:xfrm>
            <a:off x="697975" y="3126625"/>
            <a:ext cx="2011866" cy="1508900"/>
          </a:xfrm>
          <a:prstGeom prst="rect">
            <a:avLst/>
          </a:prstGeom>
          <a:noFill/>
          <a:ln>
            <a:noFill/>
          </a:ln>
        </p:spPr>
      </p:pic>
      <p:pic>
        <p:nvPicPr>
          <p:cNvPr id="168" name="Google Shape;168;p27"/>
          <p:cNvPicPr preferRelativeResize="0"/>
          <p:nvPr/>
        </p:nvPicPr>
        <p:blipFill>
          <a:blip r:embed="rId5">
            <a:alphaModFix/>
          </a:blip>
          <a:stretch>
            <a:fillRect/>
          </a:stretch>
        </p:blipFill>
        <p:spPr>
          <a:xfrm>
            <a:off x="6638618" y="3178000"/>
            <a:ext cx="2096857" cy="1508900"/>
          </a:xfrm>
          <a:prstGeom prst="rect">
            <a:avLst/>
          </a:prstGeom>
          <a:noFill/>
          <a:ln>
            <a:noFill/>
          </a:ln>
        </p:spPr>
      </p:pic>
      <p:pic>
        <p:nvPicPr>
          <p:cNvPr id="169" name="Google Shape;169;p27"/>
          <p:cNvPicPr preferRelativeResize="0"/>
          <p:nvPr/>
        </p:nvPicPr>
        <p:blipFill>
          <a:blip r:embed="rId6">
            <a:alphaModFix/>
          </a:blip>
          <a:stretch>
            <a:fillRect/>
          </a:stretch>
        </p:blipFill>
        <p:spPr>
          <a:xfrm>
            <a:off x="6991200" y="1129263"/>
            <a:ext cx="2011850" cy="1508900"/>
          </a:xfrm>
          <a:prstGeom prst="rect">
            <a:avLst/>
          </a:prstGeom>
          <a:noFill/>
          <a:ln>
            <a:noFill/>
          </a:ln>
        </p:spPr>
      </p:pic>
      <p:pic>
        <p:nvPicPr>
          <p:cNvPr id="170" name="Google Shape;170;p27"/>
          <p:cNvPicPr preferRelativeResize="0"/>
          <p:nvPr/>
        </p:nvPicPr>
        <p:blipFill>
          <a:blip r:embed="rId7">
            <a:alphaModFix/>
          </a:blip>
          <a:stretch>
            <a:fillRect/>
          </a:stretch>
        </p:blipFill>
        <p:spPr>
          <a:xfrm>
            <a:off x="2792425" y="0"/>
            <a:ext cx="3473797" cy="1950675"/>
          </a:xfrm>
          <a:prstGeom prst="rect">
            <a:avLst/>
          </a:prstGeom>
          <a:noFill/>
          <a:ln>
            <a:noFill/>
          </a:ln>
        </p:spPr>
      </p:pic>
      <p:pic>
        <p:nvPicPr>
          <p:cNvPr id="171" name="Google Shape;171;p27"/>
          <p:cNvPicPr preferRelativeResize="0"/>
          <p:nvPr/>
        </p:nvPicPr>
        <p:blipFill>
          <a:blip r:embed="rId8">
            <a:alphaModFix/>
          </a:blip>
          <a:stretch>
            <a:fillRect/>
          </a:stretch>
        </p:blipFill>
        <p:spPr>
          <a:xfrm rot="-1115254">
            <a:off x="2179930" y="1842049"/>
            <a:ext cx="658439" cy="462102"/>
          </a:xfrm>
          <a:prstGeom prst="rect">
            <a:avLst/>
          </a:prstGeom>
          <a:noFill/>
          <a:ln>
            <a:noFill/>
          </a:ln>
        </p:spPr>
      </p:pic>
      <p:pic>
        <p:nvPicPr>
          <p:cNvPr id="172" name="Google Shape;172;p27"/>
          <p:cNvPicPr preferRelativeResize="0"/>
          <p:nvPr/>
        </p:nvPicPr>
        <p:blipFill>
          <a:blip r:embed="rId8">
            <a:alphaModFix/>
          </a:blip>
          <a:stretch>
            <a:fillRect/>
          </a:stretch>
        </p:blipFill>
        <p:spPr>
          <a:xfrm rot="-2434304">
            <a:off x="2769417" y="2712586"/>
            <a:ext cx="658440" cy="462102"/>
          </a:xfrm>
          <a:prstGeom prst="rect">
            <a:avLst/>
          </a:prstGeom>
          <a:noFill/>
          <a:ln>
            <a:noFill/>
          </a:ln>
        </p:spPr>
      </p:pic>
      <p:pic>
        <p:nvPicPr>
          <p:cNvPr id="173" name="Google Shape;173;p27"/>
          <p:cNvPicPr preferRelativeResize="0"/>
          <p:nvPr/>
        </p:nvPicPr>
        <p:blipFill>
          <a:blip r:embed="rId8">
            <a:alphaModFix/>
          </a:blip>
          <a:stretch>
            <a:fillRect/>
          </a:stretch>
        </p:blipFill>
        <p:spPr>
          <a:xfrm rot="-8099916">
            <a:off x="5601226" y="2615634"/>
            <a:ext cx="628201" cy="440882"/>
          </a:xfrm>
          <a:prstGeom prst="rect">
            <a:avLst/>
          </a:prstGeom>
          <a:noFill/>
          <a:ln>
            <a:noFill/>
          </a:ln>
        </p:spPr>
      </p:pic>
      <p:pic>
        <p:nvPicPr>
          <p:cNvPr id="174" name="Google Shape;174;p27"/>
          <p:cNvPicPr preferRelativeResize="0"/>
          <p:nvPr/>
        </p:nvPicPr>
        <p:blipFill>
          <a:blip r:embed="rId8">
            <a:alphaModFix/>
          </a:blip>
          <a:stretch>
            <a:fillRect/>
          </a:stretch>
        </p:blipFill>
        <p:spPr>
          <a:xfrm rot="-8764417">
            <a:off x="6230206" y="1893599"/>
            <a:ext cx="658439" cy="462102"/>
          </a:xfrm>
          <a:prstGeom prst="rect">
            <a:avLst/>
          </a:prstGeom>
          <a:noFill/>
          <a:ln>
            <a:noFill/>
          </a:ln>
        </p:spPr>
      </p:pic>
      <p:sp>
        <p:nvSpPr>
          <p:cNvPr id="175" name="Google Shape;175;p27"/>
          <p:cNvSpPr txBox="1"/>
          <p:nvPr/>
        </p:nvSpPr>
        <p:spPr>
          <a:xfrm>
            <a:off x="228350" y="2650075"/>
            <a:ext cx="18189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#LEMMATIZATION</a:t>
            </a:r>
            <a:endParaRPr>
              <a:solidFill>
                <a:srgbClr val="FFFFFF"/>
              </a:solidFill>
            </a:endParaRPr>
          </a:p>
        </p:txBody>
      </p:sp>
      <p:sp>
        <p:nvSpPr>
          <p:cNvPr id="176" name="Google Shape;176;p27"/>
          <p:cNvSpPr txBox="1"/>
          <p:nvPr/>
        </p:nvSpPr>
        <p:spPr>
          <a:xfrm>
            <a:off x="850413" y="4635525"/>
            <a:ext cx="1749000" cy="1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a:t>
            </a:r>
            <a:r>
              <a:rPr lang="en">
                <a:solidFill>
                  <a:srgbClr val="FFFFFF"/>
                </a:solidFill>
              </a:rPr>
              <a:t>STEMMING</a:t>
            </a:r>
            <a:endParaRPr>
              <a:solidFill>
                <a:srgbClr val="FFFFFF"/>
              </a:solidFill>
            </a:endParaRPr>
          </a:p>
        </p:txBody>
      </p:sp>
      <p:sp>
        <p:nvSpPr>
          <p:cNvPr id="177" name="Google Shape;177;p27"/>
          <p:cNvSpPr txBox="1"/>
          <p:nvPr/>
        </p:nvSpPr>
        <p:spPr>
          <a:xfrm>
            <a:off x="6638625" y="4740075"/>
            <a:ext cx="23268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a:t>
            </a:r>
            <a:r>
              <a:rPr lang="en">
                <a:solidFill>
                  <a:srgbClr val="FFFFFF"/>
                </a:solidFill>
              </a:rPr>
              <a:t>GREEK_CHARACTERS</a:t>
            </a:r>
            <a:endParaRPr>
              <a:solidFill>
                <a:srgbClr val="FFFFFF"/>
              </a:solidFill>
            </a:endParaRPr>
          </a:p>
        </p:txBody>
      </p:sp>
      <p:sp>
        <p:nvSpPr>
          <p:cNvPr id="178" name="Google Shape;178;p27"/>
          <p:cNvSpPr txBox="1"/>
          <p:nvPr/>
        </p:nvSpPr>
        <p:spPr>
          <a:xfrm>
            <a:off x="7190800" y="2683075"/>
            <a:ext cx="17490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a:t>
            </a:r>
            <a:r>
              <a:rPr lang="en">
                <a:solidFill>
                  <a:srgbClr val="FFFFFF"/>
                </a:solidFill>
              </a:rPr>
              <a:t>SLANG_WORDS</a:t>
            </a:r>
            <a:endParaRPr>
              <a:solidFill>
                <a:srgbClr val="FFFFFF"/>
              </a:solidFill>
            </a:endParaRPr>
          </a:p>
        </p:txBody>
      </p:sp>
      <p:pic>
        <p:nvPicPr>
          <p:cNvPr id="179" name="Google Shape;179;p27"/>
          <p:cNvPicPr preferRelativeResize="0"/>
          <p:nvPr/>
        </p:nvPicPr>
        <p:blipFill>
          <a:blip r:embed="rId9">
            <a:alphaModFix/>
          </a:blip>
          <a:stretch>
            <a:fillRect/>
          </a:stretch>
        </p:blipFill>
        <p:spPr>
          <a:xfrm>
            <a:off x="3632887" y="3409475"/>
            <a:ext cx="1972275" cy="1416575"/>
          </a:xfrm>
          <a:prstGeom prst="rect">
            <a:avLst/>
          </a:prstGeom>
          <a:noFill/>
          <a:ln>
            <a:noFill/>
          </a:ln>
        </p:spPr>
      </p:pic>
      <p:pic>
        <p:nvPicPr>
          <p:cNvPr id="180" name="Google Shape;180;p27"/>
          <p:cNvPicPr preferRelativeResize="0"/>
          <p:nvPr/>
        </p:nvPicPr>
        <p:blipFill>
          <a:blip r:embed="rId8">
            <a:alphaModFix/>
          </a:blip>
          <a:stretch>
            <a:fillRect/>
          </a:stretch>
        </p:blipFill>
        <p:spPr>
          <a:xfrm rot="-5399924">
            <a:off x="4349012" y="2919031"/>
            <a:ext cx="540024" cy="440862"/>
          </a:xfrm>
          <a:prstGeom prst="rect">
            <a:avLst/>
          </a:prstGeom>
          <a:noFill/>
          <a:ln>
            <a:noFill/>
          </a:ln>
        </p:spPr>
      </p:pic>
      <p:sp>
        <p:nvSpPr>
          <p:cNvPr id="181" name="Google Shape;181;p27"/>
          <p:cNvSpPr txBox="1"/>
          <p:nvPr/>
        </p:nvSpPr>
        <p:spPr>
          <a:xfrm>
            <a:off x="3819825" y="4740075"/>
            <a:ext cx="1598400" cy="1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#STOPWORDS</a:t>
            </a:r>
            <a:endParaRPr>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Google Shape;186;p28"/>
          <p:cNvPicPr preferRelativeResize="0"/>
          <p:nvPr/>
        </p:nvPicPr>
        <p:blipFill>
          <a:blip r:embed="rId3">
            <a:alphaModFix amt="21000"/>
          </a:blip>
          <a:stretch>
            <a:fillRect/>
          </a:stretch>
        </p:blipFill>
        <p:spPr>
          <a:xfrm>
            <a:off x="23338" y="-32700"/>
            <a:ext cx="9097325" cy="5208892"/>
          </a:xfrm>
          <a:prstGeom prst="rect">
            <a:avLst/>
          </a:prstGeom>
          <a:noFill/>
          <a:ln>
            <a:noFill/>
          </a:ln>
          <a:effectLst>
            <a:outerShdw blurRad="57150" rotWithShape="0" algn="bl" dir="5400000" dist="19050">
              <a:srgbClr val="000000">
                <a:alpha val="94000"/>
              </a:srgbClr>
            </a:outerShdw>
          </a:effectLst>
        </p:spPr>
      </p:pic>
      <p:sp>
        <p:nvSpPr>
          <p:cNvPr id="187" name="Google Shape;187;p28"/>
          <p:cNvSpPr txBox="1"/>
          <p:nvPr>
            <p:ph idx="1" type="body"/>
          </p:nvPr>
        </p:nvSpPr>
        <p:spPr>
          <a:xfrm>
            <a:off x="1294050" y="1083125"/>
            <a:ext cx="6555900" cy="75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200">
                <a:solidFill>
                  <a:srgbClr val="FFFFFF"/>
                </a:solidFill>
              </a:rPr>
              <a:t>#accuracy?</a:t>
            </a:r>
            <a:endParaRPr sz="7200">
              <a:solidFill>
                <a:srgbClr val="FFFFFF"/>
              </a:solidFill>
            </a:endParaRPr>
          </a:p>
          <a:p>
            <a:pPr indent="0" lvl="0" marL="0" rtl="0" algn="l">
              <a:spcBef>
                <a:spcPts val="1600"/>
              </a:spcBef>
              <a:spcAft>
                <a:spcPts val="1600"/>
              </a:spcAft>
              <a:buNone/>
            </a:pPr>
            <a:r>
              <a:rPr lang="en" sz="7200">
                <a:solidFill>
                  <a:srgbClr val="FFFFFF"/>
                </a:solidFill>
              </a:rPr>
              <a:t>#recall?</a:t>
            </a:r>
            <a:endParaRPr sz="72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9"/>
          <p:cNvSpPr txBox="1"/>
          <p:nvPr/>
        </p:nvSpPr>
        <p:spPr>
          <a:xfrm>
            <a:off x="207700" y="1930500"/>
            <a:ext cx="20034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t>
            </a:r>
            <a:r>
              <a:rPr lang="en" sz="1800">
                <a:solidFill>
                  <a:schemeClr val="dk1"/>
                </a:solidFill>
              </a:rPr>
              <a:t>Bag_of_Words</a:t>
            </a:r>
            <a:endParaRPr sz="1800">
              <a:solidFill>
                <a:schemeClr val="dk1"/>
              </a:solidFill>
            </a:endParaRPr>
          </a:p>
        </p:txBody>
      </p:sp>
      <p:pic>
        <p:nvPicPr>
          <p:cNvPr id="193" name="Google Shape;193;p29"/>
          <p:cNvPicPr preferRelativeResize="0"/>
          <p:nvPr/>
        </p:nvPicPr>
        <p:blipFill>
          <a:blip r:embed="rId3">
            <a:alphaModFix/>
          </a:blip>
          <a:stretch>
            <a:fillRect/>
          </a:stretch>
        </p:blipFill>
        <p:spPr>
          <a:xfrm>
            <a:off x="782175" y="2506450"/>
            <a:ext cx="854450" cy="879225"/>
          </a:xfrm>
          <a:prstGeom prst="rect">
            <a:avLst/>
          </a:prstGeom>
          <a:noFill/>
          <a:ln>
            <a:noFill/>
          </a:ln>
        </p:spPr>
      </p:pic>
      <p:sp>
        <p:nvSpPr>
          <p:cNvPr id="194" name="Google Shape;194;p29"/>
          <p:cNvSpPr/>
          <p:nvPr/>
        </p:nvSpPr>
        <p:spPr>
          <a:xfrm>
            <a:off x="7379525" y="386150"/>
            <a:ext cx="1165500" cy="11766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 name="Google Shape;195;p29"/>
          <p:cNvPicPr preferRelativeResize="0"/>
          <p:nvPr/>
        </p:nvPicPr>
        <p:blipFill>
          <a:blip r:embed="rId4">
            <a:alphaModFix/>
          </a:blip>
          <a:stretch>
            <a:fillRect/>
          </a:stretch>
        </p:blipFill>
        <p:spPr>
          <a:xfrm>
            <a:off x="2360125" y="152400"/>
            <a:ext cx="6503450" cy="4840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0"/>
          <p:cNvSpPr txBox="1"/>
          <p:nvPr/>
        </p:nvSpPr>
        <p:spPr>
          <a:xfrm>
            <a:off x="628050" y="2283000"/>
            <a:ext cx="1348500" cy="4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a:t>
            </a:r>
            <a:r>
              <a:rPr lang="en" sz="1800">
                <a:solidFill>
                  <a:srgbClr val="FFFFFF"/>
                </a:solidFill>
              </a:rPr>
              <a:t>TF_IDF</a:t>
            </a:r>
            <a:endParaRPr sz="1800">
              <a:solidFill>
                <a:srgbClr val="FFFFFF"/>
              </a:solidFill>
            </a:endParaRPr>
          </a:p>
        </p:txBody>
      </p:sp>
      <p:sp>
        <p:nvSpPr>
          <p:cNvPr id="201" name="Google Shape;201;p30"/>
          <p:cNvSpPr txBox="1"/>
          <p:nvPr/>
        </p:nvSpPr>
        <p:spPr>
          <a:xfrm>
            <a:off x="6103125" y="752325"/>
            <a:ext cx="14472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02" name="Google Shape;202;p30"/>
          <p:cNvPicPr preferRelativeResize="0"/>
          <p:nvPr/>
        </p:nvPicPr>
        <p:blipFill>
          <a:blip r:embed="rId3">
            <a:alphaModFix/>
          </a:blip>
          <a:stretch>
            <a:fillRect/>
          </a:stretch>
        </p:blipFill>
        <p:spPr>
          <a:xfrm>
            <a:off x="2318800" y="158375"/>
            <a:ext cx="6540376" cy="4933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1"/>
          <p:cNvSpPr txBox="1"/>
          <p:nvPr/>
        </p:nvSpPr>
        <p:spPr>
          <a:xfrm>
            <a:off x="1315375" y="1132800"/>
            <a:ext cx="20034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#TF_IDF</a:t>
            </a:r>
            <a:endParaRPr sz="1800">
              <a:solidFill>
                <a:schemeClr val="dk1"/>
              </a:solidFill>
            </a:endParaRPr>
          </a:p>
        </p:txBody>
      </p:sp>
      <p:pic>
        <p:nvPicPr>
          <p:cNvPr id="208" name="Google Shape;208;p31"/>
          <p:cNvPicPr preferRelativeResize="0"/>
          <p:nvPr/>
        </p:nvPicPr>
        <p:blipFill>
          <a:blip r:embed="rId3">
            <a:alphaModFix/>
          </a:blip>
          <a:stretch>
            <a:fillRect/>
          </a:stretch>
        </p:blipFill>
        <p:spPr>
          <a:xfrm>
            <a:off x="4663324" y="1614600"/>
            <a:ext cx="4329349" cy="3255475"/>
          </a:xfrm>
          <a:prstGeom prst="rect">
            <a:avLst/>
          </a:prstGeom>
          <a:noFill/>
          <a:ln>
            <a:noFill/>
          </a:ln>
        </p:spPr>
      </p:pic>
      <p:pic>
        <p:nvPicPr>
          <p:cNvPr id="209" name="Google Shape;209;p31"/>
          <p:cNvPicPr preferRelativeResize="0"/>
          <p:nvPr/>
        </p:nvPicPr>
        <p:blipFill>
          <a:blip r:embed="rId4">
            <a:alphaModFix/>
          </a:blip>
          <a:stretch>
            <a:fillRect/>
          </a:stretch>
        </p:blipFill>
        <p:spPr>
          <a:xfrm>
            <a:off x="152400" y="1614611"/>
            <a:ext cx="4329351" cy="3197065"/>
          </a:xfrm>
          <a:prstGeom prst="rect">
            <a:avLst/>
          </a:prstGeom>
          <a:noFill/>
          <a:ln>
            <a:noFill/>
          </a:ln>
        </p:spPr>
      </p:pic>
      <p:sp>
        <p:nvSpPr>
          <p:cNvPr id="210" name="Google Shape;210;p31"/>
          <p:cNvSpPr txBox="1"/>
          <p:nvPr/>
        </p:nvSpPr>
        <p:spPr>
          <a:xfrm>
            <a:off x="5879175" y="1132800"/>
            <a:ext cx="20034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#Bag_Of_Words</a:t>
            </a:r>
            <a:endParaRPr sz="1800">
              <a:solidFill>
                <a:schemeClr val="dk1"/>
              </a:solidFill>
            </a:endParaRPr>
          </a:p>
        </p:txBody>
      </p:sp>
      <p:sp>
        <p:nvSpPr>
          <p:cNvPr id="211" name="Google Shape;211;p31"/>
          <p:cNvSpPr txBox="1"/>
          <p:nvPr/>
        </p:nvSpPr>
        <p:spPr>
          <a:xfrm>
            <a:off x="152400" y="367125"/>
            <a:ext cx="81018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rPr>
              <a:t>#1000_most_frequent_words</a:t>
            </a:r>
            <a:endParaRPr sz="22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idx="1" type="body"/>
          </p:nvPr>
        </p:nvSpPr>
        <p:spPr>
          <a:xfrm>
            <a:off x="322900" y="357725"/>
            <a:ext cx="3999900" cy="4358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4000">
                <a:solidFill>
                  <a:schemeClr val="dk1"/>
                </a:solidFill>
              </a:rPr>
              <a:t>#overview </a:t>
            </a:r>
            <a:endParaRPr sz="4000">
              <a:solidFill>
                <a:schemeClr val="dk1"/>
              </a:solidFill>
            </a:endParaRPr>
          </a:p>
          <a:p>
            <a:pPr indent="0" lvl="0" marL="457200" rtl="0" algn="ctr">
              <a:lnSpc>
                <a:spcPct val="100000"/>
              </a:lnSpc>
              <a:spcBef>
                <a:spcPts val="0"/>
              </a:spcBef>
              <a:spcAft>
                <a:spcPts val="0"/>
              </a:spcAft>
              <a:buNone/>
            </a:pPr>
            <a:r>
              <a:rPr lang="en" sz="4000">
                <a:solidFill>
                  <a:schemeClr val="dk1"/>
                </a:solidFill>
              </a:rPr>
              <a:t>The What</a:t>
            </a:r>
            <a:endParaRPr sz="4000">
              <a:solidFill>
                <a:schemeClr val="dk1"/>
              </a:solidFill>
            </a:endParaRPr>
          </a:p>
          <a:p>
            <a:pPr indent="0" lvl="0" marL="0" rtl="0" algn="l">
              <a:lnSpc>
                <a:spcPct val="100000"/>
              </a:lnSpc>
              <a:spcBef>
                <a:spcPts val="0"/>
              </a:spcBef>
              <a:spcAft>
                <a:spcPts val="0"/>
              </a:spcAft>
              <a:buNone/>
            </a:pPr>
            <a:r>
              <a:t/>
            </a:r>
            <a:endParaRPr sz="1600">
              <a:solidFill>
                <a:schemeClr val="dk1"/>
              </a:solidFill>
            </a:endParaRPr>
          </a:p>
          <a:p>
            <a:pPr indent="-330200" lvl="0" marL="457200" rtl="0" algn="l">
              <a:lnSpc>
                <a:spcPct val="100000"/>
              </a:lnSpc>
              <a:spcBef>
                <a:spcPts val="0"/>
              </a:spcBef>
              <a:spcAft>
                <a:spcPts val="0"/>
              </a:spcAft>
              <a:buClr>
                <a:srgbClr val="CCCCCC"/>
              </a:buClr>
              <a:buSzPts val="1600"/>
              <a:buChar char="●"/>
            </a:pPr>
            <a:r>
              <a:rPr lang="en" sz="1600">
                <a:solidFill>
                  <a:srgbClr val="CCCCCC"/>
                </a:solidFill>
              </a:rPr>
              <a:t>Twitter - largest microblogging website in the world - 330 million global users</a:t>
            </a:r>
            <a:endParaRPr sz="1600">
              <a:solidFill>
                <a:srgbClr val="CCCCCC"/>
              </a:solidFill>
            </a:endParaRPr>
          </a:p>
          <a:p>
            <a:pPr indent="0" lvl="0" marL="457200" rtl="0" algn="l">
              <a:lnSpc>
                <a:spcPct val="100000"/>
              </a:lnSpc>
              <a:spcBef>
                <a:spcPts val="0"/>
              </a:spcBef>
              <a:spcAft>
                <a:spcPts val="0"/>
              </a:spcAft>
              <a:buNone/>
            </a:pPr>
            <a:r>
              <a:t/>
            </a:r>
            <a:endParaRPr sz="1600">
              <a:solidFill>
                <a:srgbClr val="CCCCCC"/>
              </a:solidFill>
            </a:endParaRPr>
          </a:p>
          <a:p>
            <a:pPr indent="-330200" lvl="0" marL="457200" rtl="0" algn="l">
              <a:lnSpc>
                <a:spcPct val="100000"/>
              </a:lnSpc>
              <a:spcBef>
                <a:spcPts val="0"/>
              </a:spcBef>
              <a:spcAft>
                <a:spcPts val="0"/>
              </a:spcAft>
              <a:buClr>
                <a:srgbClr val="CCCCCC"/>
              </a:buClr>
              <a:buSzPts val="1600"/>
              <a:buChar char="●"/>
            </a:pPr>
            <a:r>
              <a:rPr lang="en" sz="1600">
                <a:solidFill>
                  <a:srgbClr val="CCCCCC"/>
                </a:solidFill>
              </a:rPr>
              <a:t>Content is mostly unrestricted</a:t>
            </a:r>
            <a:endParaRPr sz="1600">
              <a:solidFill>
                <a:srgbClr val="CCCCCC"/>
              </a:solidFill>
            </a:endParaRPr>
          </a:p>
          <a:p>
            <a:pPr indent="0" lvl="0" marL="457200" rtl="0" algn="l">
              <a:lnSpc>
                <a:spcPct val="100000"/>
              </a:lnSpc>
              <a:spcBef>
                <a:spcPts val="0"/>
              </a:spcBef>
              <a:spcAft>
                <a:spcPts val="0"/>
              </a:spcAft>
              <a:buNone/>
            </a:pPr>
            <a:r>
              <a:t/>
            </a:r>
            <a:endParaRPr sz="1600">
              <a:solidFill>
                <a:srgbClr val="CCCCCC"/>
              </a:solidFill>
            </a:endParaRPr>
          </a:p>
          <a:p>
            <a:pPr indent="-330200" lvl="0" marL="457200" rtl="0" algn="l">
              <a:lnSpc>
                <a:spcPct val="100000"/>
              </a:lnSpc>
              <a:spcBef>
                <a:spcPts val="0"/>
              </a:spcBef>
              <a:spcAft>
                <a:spcPts val="0"/>
              </a:spcAft>
              <a:buClr>
                <a:srgbClr val="CCCCCC"/>
              </a:buClr>
              <a:buSzPts val="1600"/>
              <a:buChar char="●"/>
            </a:pPr>
            <a:r>
              <a:rPr lang="en" sz="1600">
                <a:solidFill>
                  <a:srgbClr val="CCCCCC"/>
                </a:solidFill>
              </a:rPr>
              <a:t>The Supreme Court has never created any category of speech that is defined by its hateful conduct.</a:t>
            </a:r>
            <a:endParaRPr sz="1600">
              <a:solidFill>
                <a:srgbClr val="CCCCCC"/>
              </a:solidFill>
            </a:endParaRPr>
          </a:p>
          <a:p>
            <a:pPr indent="0" lvl="0" marL="0" rtl="0" algn="l">
              <a:lnSpc>
                <a:spcPct val="100000"/>
              </a:lnSpc>
              <a:spcBef>
                <a:spcPts val="0"/>
              </a:spcBef>
              <a:spcAft>
                <a:spcPts val="0"/>
              </a:spcAft>
              <a:buNone/>
            </a:pPr>
            <a:r>
              <a:t/>
            </a:r>
            <a:endParaRPr sz="1600">
              <a:solidFill>
                <a:srgbClr val="CCCCCC"/>
              </a:solidFill>
            </a:endParaRPr>
          </a:p>
          <a:p>
            <a:pPr indent="-330200" lvl="0" marL="457200" rtl="0" algn="l">
              <a:lnSpc>
                <a:spcPct val="100000"/>
              </a:lnSpc>
              <a:spcBef>
                <a:spcPts val="0"/>
              </a:spcBef>
              <a:spcAft>
                <a:spcPts val="0"/>
              </a:spcAft>
              <a:buClr>
                <a:srgbClr val="CCCCCC"/>
              </a:buClr>
              <a:buSzPts val="1600"/>
              <a:buChar char="●"/>
            </a:pPr>
            <a:r>
              <a:rPr lang="en" sz="1600">
                <a:solidFill>
                  <a:srgbClr val="CCCCCC"/>
                </a:solidFill>
              </a:rPr>
              <a:t>So what is hate speech?</a:t>
            </a:r>
            <a:endParaRPr sz="1600">
              <a:solidFill>
                <a:srgbClr val="CCCCCC"/>
              </a:solidFill>
            </a:endParaRPr>
          </a:p>
          <a:p>
            <a:pPr indent="0" lvl="0" marL="0" rtl="0" algn="l">
              <a:lnSpc>
                <a:spcPct val="100000"/>
              </a:lnSpc>
              <a:spcBef>
                <a:spcPts val="0"/>
              </a:spcBef>
              <a:spcAft>
                <a:spcPts val="0"/>
              </a:spcAft>
              <a:buNone/>
            </a:pPr>
            <a:r>
              <a:t/>
            </a:r>
            <a:endParaRPr sz="1800">
              <a:solidFill>
                <a:schemeClr val="dk1"/>
              </a:solidFill>
            </a:endParaRPr>
          </a:p>
          <a:p>
            <a:pPr indent="0" lvl="0" marL="0" rtl="0" algn="l">
              <a:lnSpc>
                <a:spcPct val="100000"/>
              </a:lnSpc>
              <a:spcBef>
                <a:spcPts val="0"/>
              </a:spcBef>
              <a:spcAft>
                <a:spcPts val="0"/>
              </a:spcAft>
              <a:buNone/>
            </a:pPr>
            <a:r>
              <a:t/>
            </a:r>
            <a:endParaRPr sz="1800">
              <a:solidFill>
                <a:schemeClr val="dk1"/>
              </a:solidFill>
            </a:endParaRPr>
          </a:p>
        </p:txBody>
      </p:sp>
      <p:sp>
        <p:nvSpPr>
          <p:cNvPr id="63" name="Google Shape;63;p1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4" name="Google Shape;64;p14"/>
          <p:cNvPicPr preferRelativeResize="0"/>
          <p:nvPr/>
        </p:nvPicPr>
        <p:blipFill>
          <a:blip r:embed="rId3">
            <a:alphaModFix/>
          </a:blip>
          <a:stretch>
            <a:fillRect/>
          </a:stretch>
        </p:blipFill>
        <p:spPr>
          <a:xfrm>
            <a:off x="4571998" y="576300"/>
            <a:ext cx="4081000" cy="3990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2"/>
          <p:cNvSpPr txBox="1"/>
          <p:nvPr>
            <p:ph type="title"/>
          </p:nvPr>
        </p:nvSpPr>
        <p:spPr>
          <a:xfrm>
            <a:off x="178850" y="7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#ROC_curves_for_Bag_of_Words_approach</a:t>
            </a:r>
            <a:endParaRPr/>
          </a:p>
        </p:txBody>
      </p:sp>
      <p:pic>
        <p:nvPicPr>
          <p:cNvPr id="217" name="Google Shape;217;p32"/>
          <p:cNvPicPr preferRelativeResize="0"/>
          <p:nvPr/>
        </p:nvPicPr>
        <p:blipFill>
          <a:blip r:embed="rId3">
            <a:alphaModFix/>
          </a:blip>
          <a:stretch>
            <a:fillRect/>
          </a:stretch>
        </p:blipFill>
        <p:spPr>
          <a:xfrm>
            <a:off x="127200" y="709525"/>
            <a:ext cx="5385217" cy="4359975"/>
          </a:xfrm>
          <a:prstGeom prst="rect">
            <a:avLst/>
          </a:prstGeom>
          <a:noFill/>
          <a:ln>
            <a:noFill/>
          </a:ln>
        </p:spPr>
      </p:pic>
      <p:pic>
        <p:nvPicPr>
          <p:cNvPr id="218" name="Google Shape;218;p32"/>
          <p:cNvPicPr preferRelativeResize="0"/>
          <p:nvPr/>
        </p:nvPicPr>
        <p:blipFill>
          <a:blip r:embed="rId4">
            <a:alphaModFix/>
          </a:blip>
          <a:stretch>
            <a:fillRect/>
          </a:stretch>
        </p:blipFill>
        <p:spPr>
          <a:xfrm>
            <a:off x="5658725" y="2798625"/>
            <a:ext cx="3352800" cy="866775"/>
          </a:xfrm>
          <a:prstGeom prst="rect">
            <a:avLst/>
          </a:prstGeom>
          <a:noFill/>
          <a:ln>
            <a:noFill/>
          </a:ln>
        </p:spPr>
      </p:pic>
      <p:sp>
        <p:nvSpPr>
          <p:cNvPr id="219" name="Google Shape;219;p32"/>
          <p:cNvSpPr txBox="1"/>
          <p:nvPr/>
        </p:nvSpPr>
        <p:spPr>
          <a:xfrm>
            <a:off x="7002800" y="2381950"/>
            <a:ext cx="8544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AUC</a:t>
            </a:r>
            <a:endParaRPr b="1">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#key_insights</a:t>
            </a:r>
            <a:endParaRPr/>
          </a:p>
        </p:txBody>
      </p:sp>
      <p:sp>
        <p:nvSpPr>
          <p:cNvPr id="225" name="Google Shape;225;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Clr>
                <a:srgbClr val="CCCCCC"/>
              </a:buClr>
              <a:buSzPts val="1800"/>
              <a:buChar char="●"/>
            </a:pPr>
            <a:r>
              <a:rPr lang="en">
                <a:solidFill>
                  <a:srgbClr val="CCCCCC"/>
                </a:solidFill>
              </a:rPr>
              <a:t>Politics, race and sexual tweets form a major chunk of hate tweets</a:t>
            </a:r>
            <a:endParaRPr>
              <a:solidFill>
                <a:srgbClr val="CCCCCC"/>
              </a:solidFill>
            </a:endParaRPr>
          </a:p>
          <a:p>
            <a:pPr indent="-342900" lvl="0" marL="457200" rtl="0" algn="just">
              <a:spcBef>
                <a:spcPts val="0"/>
              </a:spcBef>
              <a:spcAft>
                <a:spcPts val="0"/>
              </a:spcAft>
              <a:buClr>
                <a:srgbClr val="CCCCCC"/>
              </a:buClr>
              <a:buSzPts val="1800"/>
              <a:buChar char="●"/>
            </a:pPr>
            <a:r>
              <a:rPr lang="en">
                <a:solidFill>
                  <a:srgbClr val="CCCCCC"/>
                </a:solidFill>
              </a:rPr>
              <a:t>Results obtained when we played around with an imbalanced data set were inaccurate. The model predicts new data to belong to the major class in the training set due to the skewed nature of the train data. </a:t>
            </a:r>
            <a:endParaRPr>
              <a:solidFill>
                <a:srgbClr val="CCCCCC"/>
              </a:solidFill>
            </a:endParaRPr>
          </a:p>
          <a:p>
            <a:pPr indent="-342900" lvl="0" marL="457200" rtl="0" algn="just">
              <a:spcBef>
                <a:spcPts val="0"/>
              </a:spcBef>
              <a:spcAft>
                <a:spcPts val="0"/>
              </a:spcAft>
              <a:buClr>
                <a:srgbClr val="CCCCCC"/>
              </a:buClr>
              <a:buSzPts val="1800"/>
              <a:buChar char="●"/>
            </a:pPr>
            <a:r>
              <a:rPr lang="en">
                <a:solidFill>
                  <a:srgbClr val="CCCCCC"/>
                </a:solidFill>
              </a:rPr>
              <a:t>The weighted accuracy of a classifier is not the only metric to be looked at while evaluating the performance of the model. Business context plays a vital role as well.</a:t>
            </a:r>
            <a:endParaRPr>
              <a:solidFill>
                <a:srgbClr val="CCCCCC"/>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#f</a:t>
            </a:r>
            <a:r>
              <a:rPr lang="en"/>
              <a:t>uture_steps</a:t>
            </a:r>
            <a:endParaRPr/>
          </a:p>
        </p:txBody>
      </p:sp>
      <p:sp>
        <p:nvSpPr>
          <p:cNvPr id="231" name="Google Shape;231;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CCCCCC"/>
              </a:buClr>
              <a:buSzPts val="1800"/>
              <a:buChar char="●"/>
            </a:pPr>
            <a:r>
              <a:rPr lang="en">
                <a:solidFill>
                  <a:srgbClr val="CCCCCC"/>
                </a:solidFill>
              </a:rPr>
              <a:t>Change in attitude towards topics over time and historical context.</a:t>
            </a:r>
            <a:endParaRPr>
              <a:solidFill>
                <a:srgbClr val="CCCCCC"/>
              </a:solidFill>
            </a:endParaRPr>
          </a:p>
          <a:p>
            <a:pPr indent="0" lvl="0" marL="457200" rtl="0" algn="ctr">
              <a:spcBef>
                <a:spcPts val="1600"/>
              </a:spcBef>
              <a:spcAft>
                <a:spcPts val="0"/>
              </a:spcAft>
              <a:buNone/>
            </a:pPr>
            <a:r>
              <a:rPr i="1" lang="en">
                <a:solidFill>
                  <a:srgbClr val="CCCCCC"/>
                </a:solidFill>
              </a:rPr>
              <a:t>“The Nazi organization was great.”</a:t>
            </a:r>
            <a:endParaRPr>
              <a:solidFill>
                <a:srgbClr val="CCCCCC"/>
              </a:solidFill>
            </a:endParaRPr>
          </a:p>
          <a:p>
            <a:pPr indent="-342900" lvl="0" marL="457200" rtl="0" algn="l">
              <a:spcBef>
                <a:spcPts val="1600"/>
              </a:spcBef>
              <a:spcAft>
                <a:spcPts val="0"/>
              </a:spcAft>
              <a:buClr>
                <a:srgbClr val="CCCCCC"/>
              </a:buClr>
              <a:buSzPts val="1800"/>
              <a:buChar char="●"/>
            </a:pPr>
            <a:r>
              <a:rPr lang="en">
                <a:solidFill>
                  <a:srgbClr val="CCCCCC"/>
                </a:solidFill>
              </a:rPr>
              <a:t>Automatic hate-speech detection is a closed-loop system:</a:t>
            </a:r>
            <a:endParaRPr>
              <a:solidFill>
                <a:srgbClr val="CCCCCC"/>
              </a:solidFill>
            </a:endParaRPr>
          </a:p>
          <a:p>
            <a:pPr indent="0" lvl="0" marL="914400" rtl="0" algn="l">
              <a:spcBef>
                <a:spcPts val="1600"/>
              </a:spcBef>
              <a:spcAft>
                <a:spcPts val="1600"/>
              </a:spcAft>
              <a:buNone/>
            </a:pPr>
            <a:r>
              <a:rPr lang="en">
                <a:solidFill>
                  <a:srgbClr val="CCCCCC"/>
                </a:solidFill>
              </a:rPr>
              <a:t>Hate verbiage is not restricted to text. Future prospects include recognising hate portrayed through pictures.</a:t>
            </a:r>
            <a:endParaRPr>
              <a:solidFill>
                <a:srgbClr val="CCCCCC"/>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pic>
        <p:nvPicPr>
          <p:cNvPr id="236" name="Google Shape;236;p35"/>
          <p:cNvPicPr preferRelativeResize="0"/>
          <p:nvPr/>
        </p:nvPicPr>
        <p:blipFill>
          <a:blip r:embed="rId3">
            <a:alphaModFix/>
          </a:blip>
          <a:stretch>
            <a:fillRect/>
          </a:stretch>
        </p:blipFill>
        <p:spPr>
          <a:xfrm>
            <a:off x="3906966" y="1984248"/>
            <a:ext cx="1069848" cy="1069848"/>
          </a:xfrm>
          <a:prstGeom prst="rect">
            <a:avLst/>
          </a:prstGeom>
          <a:noFill/>
          <a:ln>
            <a:noFill/>
          </a:ln>
        </p:spPr>
      </p:pic>
      <p:pic>
        <p:nvPicPr>
          <p:cNvPr id="237" name="Google Shape;237;p35"/>
          <p:cNvPicPr preferRelativeResize="0"/>
          <p:nvPr/>
        </p:nvPicPr>
        <p:blipFill>
          <a:blip r:embed="rId4">
            <a:alphaModFix/>
          </a:blip>
          <a:stretch>
            <a:fillRect/>
          </a:stretch>
        </p:blipFill>
        <p:spPr>
          <a:xfrm>
            <a:off x="7960625" y="1984248"/>
            <a:ext cx="1066800" cy="1066800"/>
          </a:xfrm>
          <a:prstGeom prst="rect">
            <a:avLst/>
          </a:prstGeom>
          <a:noFill/>
          <a:ln>
            <a:noFill/>
          </a:ln>
        </p:spPr>
      </p:pic>
      <p:pic>
        <p:nvPicPr>
          <p:cNvPr id="238" name="Google Shape;238;p35"/>
          <p:cNvPicPr preferRelativeResize="0"/>
          <p:nvPr/>
        </p:nvPicPr>
        <p:blipFill>
          <a:blip r:embed="rId5">
            <a:alphaModFix/>
          </a:blip>
          <a:stretch>
            <a:fillRect/>
          </a:stretch>
        </p:blipFill>
        <p:spPr>
          <a:xfrm>
            <a:off x="6640750" y="1984248"/>
            <a:ext cx="1066800" cy="1066800"/>
          </a:xfrm>
          <a:prstGeom prst="rect">
            <a:avLst/>
          </a:prstGeom>
          <a:noFill/>
          <a:ln>
            <a:noFill/>
          </a:ln>
        </p:spPr>
      </p:pic>
      <p:pic>
        <p:nvPicPr>
          <p:cNvPr id="239" name="Google Shape;239;p35"/>
          <p:cNvPicPr preferRelativeResize="0"/>
          <p:nvPr/>
        </p:nvPicPr>
        <p:blipFill>
          <a:blip r:embed="rId6">
            <a:alphaModFix/>
          </a:blip>
          <a:stretch>
            <a:fillRect/>
          </a:stretch>
        </p:blipFill>
        <p:spPr>
          <a:xfrm>
            <a:off x="5291338" y="1984248"/>
            <a:ext cx="1069849" cy="1069850"/>
          </a:xfrm>
          <a:prstGeom prst="rect">
            <a:avLst/>
          </a:prstGeom>
          <a:noFill/>
          <a:ln>
            <a:noFill/>
          </a:ln>
        </p:spPr>
      </p:pic>
      <p:pic>
        <p:nvPicPr>
          <p:cNvPr id="240" name="Google Shape;240;p35"/>
          <p:cNvPicPr preferRelativeResize="0"/>
          <p:nvPr/>
        </p:nvPicPr>
        <p:blipFill>
          <a:blip r:embed="rId7">
            <a:alphaModFix/>
          </a:blip>
          <a:stretch>
            <a:fillRect/>
          </a:stretch>
        </p:blipFill>
        <p:spPr>
          <a:xfrm>
            <a:off x="152400" y="1984248"/>
            <a:ext cx="1069849" cy="1069847"/>
          </a:xfrm>
          <a:prstGeom prst="rect">
            <a:avLst/>
          </a:prstGeom>
          <a:noFill/>
          <a:ln>
            <a:noFill/>
          </a:ln>
        </p:spPr>
      </p:pic>
      <p:pic>
        <p:nvPicPr>
          <p:cNvPr id="241" name="Google Shape;241;p35"/>
          <p:cNvPicPr preferRelativeResize="0"/>
          <p:nvPr/>
        </p:nvPicPr>
        <p:blipFill>
          <a:blip r:embed="rId8">
            <a:alphaModFix/>
          </a:blip>
          <a:stretch>
            <a:fillRect/>
          </a:stretch>
        </p:blipFill>
        <p:spPr>
          <a:xfrm>
            <a:off x="2590800" y="1984250"/>
            <a:ext cx="1143613" cy="1069850"/>
          </a:xfrm>
          <a:prstGeom prst="rect">
            <a:avLst/>
          </a:prstGeom>
          <a:noFill/>
          <a:ln>
            <a:noFill/>
          </a:ln>
        </p:spPr>
      </p:pic>
      <p:pic>
        <p:nvPicPr>
          <p:cNvPr id="242" name="Google Shape;242;p35"/>
          <p:cNvPicPr preferRelativeResize="0"/>
          <p:nvPr/>
        </p:nvPicPr>
        <p:blipFill>
          <a:blip r:embed="rId9">
            <a:alphaModFix/>
          </a:blip>
          <a:stretch>
            <a:fillRect/>
          </a:stretch>
        </p:blipFill>
        <p:spPr>
          <a:xfrm>
            <a:off x="1362456" y="1984248"/>
            <a:ext cx="1069847" cy="1069848"/>
          </a:xfrm>
          <a:prstGeom prst="rect">
            <a:avLst/>
          </a:prstGeom>
          <a:noFill/>
          <a:ln>
            <a:noFill/>
          </a:ln>
        </p:spPr>
      </p:pic>
      <p:sp>
        <p:nvSpPr>
          <p:cNvPr id="243" name="Google Shape;243;p35"/>
          <p:cNvSpPr txBox="1"/>
          <p:nvPr/>
        </p:nvSpPr>
        <p:spPr>
          <a:xfrm>
            <a:off x="179300" y="3148850"/>
            <a:ext cx="8919900" cy="10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		      		                    			   		    </a:t>
            </a:r>
            <a:r>
              <a:rPr lang="en">
                <a:solidFill>
                  <a:srgbClr val="FFFFFF"/>
                </a:solidFill>
              </a:rPr>
              <a:t> </a:t>
            </a:r>
            <a:endParaRPr>
              <a:solidFill>
                <a:srgbClr val="FFFFFF"/>
              </a:solidFill>
            </a:endParaRPr>
          </a:p>
          <a:p>
            <a:pPr indent="0" lvl="0" marL="0" rtl="0" algn="l">
              <a:spcBef>
                <a:spcPts val="0"/>
              </a:spcBef>
              <a:spcAft>
                <a:spcPts val="0"/>
              </a:spcAft>
              <a:buNone/>
            </a:pPr>
            <a:r>
              <a:rPr lang="en">
                <a:solidFill>
                  <a:srgbClr val="FFFFFF"/>
                </a:solidFill>
              </a:rPr>
              <a:t>#adwait</a:t>
            </a:r>
            <a:r>
              <a:rPr lang="en">
                <a:solidFill>
                  <a:srgbClr val="FFFFFF"/>
                </a:solidFill>
              </a:rPr>
              <a:t>          </a:t>
            </a:r>
            <a:r>
              <a:rPr lang="en">
                <a:solidFill>
                  <a:srgbClr val="FFFFFF"/>
                </a:solidFill>
              </a:rPr>
              <a:t> </a:t>
            </a:r>
            <a:r>
              <a:rPr lang="en">
                <a:solidFill>
                  <a:srgbClr val="FFFFFF"/>
                </a:solidFill>
              </a:rPr>
              <a:t>#vedant</a:t>
            </a:r>
            <a:r>
              <a:rPr lang="en">
                <a:solidFill>
                  <a:srgbClr val="FFFFFF"/>
                </a:solidFill>
              </a:rPr>
              <a:t> </a:t>
            </a:r>
            <a:r>
              <a:rPr lang="en">
                <a:solidFill>
                  <a:srgbClr val="FFFFFF"/>
                </a:solidFill>
              </a:rPr>
              <a:t>          #sushrut</a:t>
            </a:r>
            <a:r>
              <a:rPr lang="en">
                <a:solidFill>
                  <a:srgbClr val="FFFFFF"/>
                </a:solidFill>
              </a:rPr>
              <a:t> </a:t>
            </a:r>
            <a:r>
              <a:rPr lang="en">
                <a:solidFill>
                  <a:srgbClr val="FFFFFF"/>
                </a:solidFill>
              </a:rPr>
              <a:t>            #sneha          </a:t>
            </a:r>
            <a:r>
              <a:rPr lang="en">
                <a:solidFill>
                  <a:srgbClr val="FFFFFF"/>
                </a:solidFill>
              </a:rPr>
              <a:t>      	     </a:t>
            </a:r>
            <a:r>
              <a:rPr lang="en">
                <a:solidFill>
                  <a:srgbClr val="FFFFFF"/>
                </a:solidFill>
              </a:rPr>
              <a:t>#rishab                #tanvir               </a:t>
            </a:r>
            <a:r>
              <a:rPr lang="en">
                <a:solidFill>
                  <a:srgbClr val="FFFFFF"/>
                </a:solidFill>
              </a:rPr>
              <a:t> #chavi</a:t>
            </a:r>
            <a:endParaRPr>
              <a:solidFill>
                <a:srgbClr val="FFFFFF"/>
              </a:solidFill>
            </a:endParaRPr>
          </a:p>
          <a:p>
            <a:pPr indent="0" lvl="0" marL="0" rtl="0" algn="l">
              <a:spcBef>
                <a:spcPts val="0"/>
              </a:spcBef>
              <a:spcAft>
                <a:spcPts val="0"/>
              </a:spcAft>
              <a:buNone/>
            </a:pPr>
            <a:r>
              <a:rPr lang="en">
                <a:solidFill>
                  <a:srgbClr val="FFFFFF"/>
                </a:solidFill>
              </a:rPr>
              <a:t> </a:t>
            </a:r>
            <a:endParaRPr>
              <a:solidFill>
                <a:srgbClr val="FFFFFF"/>
              </a:solidFill>
            </a:endParaRPr>
          </a:p>
        </p:txBody>
      </p:sp>
      <p:sp>
        <p:nvSpPr>
          <p:cNvPr id="244" name="Google Shape;244;p35"/>
          <p:cNvSpPr txBox="1"/>
          <p:nvPr/>
        </p:nvSpPr>
        <p:spPr>
          <a:xfrm>
            <a:off x="3249700" y="76200"/>
            <a:ext cx="5390100" cy="10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FFFFFF"/>
                </a:solidFill>
              </a:rPr>
              <a:t>#team</a:t>
            </a:r>
            <a:endParaRPr sz="60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idx="1" type="body"/>
          </p:nvPr>
        </p:nvSpPr>
        <p:spPr>
          <a:xfrm>
            <a:off x="233250" y="304400"/>
            <a:ext cx="3274200" cy="45765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dk1"/>
              </a:buClr>
              <a:buSzPts val="1600"/>
              <a:buChar char="●"/>
            </a:pPr>
            <a:r>
              <a:rPr lang="en" sz="1600">
                <a:solidFill>
                  <a:schemeClr val="dk1"/>
                </a:solidFill>
              </a:rPr>
              <a:t>Hate speech is defined as abusive or threatening speech that expresses prejudice against a particular group, especially on the basis of race, religion, or sexual orientation</a:t>
            </a:r>
            <a:endParaRPr sz="1600">
              <a:solidFill>
                <a:schemeClr val="dk1"/>
              </a:solidFill>
            </a:endParaRPr>
          </a:p>
          <a:p>
            <a:pPr indent="0" lvl="0" marL="0" rtl="0" algn="l">
              <a:lnSpc>
                <a:spcPct val="100000"/>
              </a:lnSpc>
              <a:spcBef>
                <a:spcPts val="0"/>
              </a:spcBef>
              <a:spcAft>
                <a:spcPts val="0"/>
              </a:spcAft>
              <a:buNone/>
            </a:pPr>
            <a:r>
              <a:t/>
            </a:r>
            <a:endParaRPr sz="1600">
              <a:solidFill>
                <a:srgbClr val="222222"/>
              </a:solidFill>
              <a:highlight>
                <a:srgbClr val="FFFFFF"/>
              </a:highlight>
              <a:latin typeface="Roboto"/>
              <a:ea typeface="Roboto"/>
              <a:cs typeface="Roboto"/>
              <a:sym typeface="Roboto"/>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What is considered ‘hate speech’ is a fine line between the first amendment and harmful conduct unto others</a:t>
            </a:r>
            <a:endParaRPr sz="1600">
              <a:solidFill>
                <a:schemeClr val="dk1"/>
              </a:solidFill>
            </a:endParaRPr>
          </a:p>
          <a:p>
            <a:pPr indent="0" lvl="0" marL="457200" rtl="0" algn="l">
              <a:lnSpc>
                <a:spcPct val="100000"/>
              </a:lnSpc>
              <a:spcBef>
                <a:spcPts val="0"/>
              </a:spcBef>
              <a:spcAft>
                <a:spcPts val="0"/>
              </a:spcAft>
              <a:buNone/>
            </a:pPr>
            <a:r>
              <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With this project, we hope to determine what can be classified as hate speech</a:t>
            </a:r>
            <a:endParaRPr sz="1600">
              <a:solidFill>
                <a:schemeClr val="dk1"/>
              </a:solidFill>
            </a:endParaRPr>
          </a:p>
          <a:p>
            <a:pPr indent="0" lvl="0" marL="0" rtl="0" algn="l">
              <a:lnSpc>
                <a:spcPct val="100000"/>
              </a:lnSpc>
              <a:spcBef>
                <a:spcPts val="0"/>
              </a:spcBef>
              <a:spcAft>
                <a:spcPts val="0"/>
              </a:spcAft>
              <a:buNone/>
            </a:pPr>
            <a:r>
              <a:t/>
            </a:r>
            <a:endParaRPr sz="1600">
              <a:solidFill>
                <a:schemeClr val="dk1"/>
              </a:solidFill>
            </a:endParaRPr>
          </a:p>
          <a:p>
            <a:pPr indent="0" lvl="0" marL="0" rtl="0" algn="l">
              <a:lnSpc>
                <a:spcPct val="100000"/>
              </a:lnSpc>
              <a:spcBef>
                <a:spcPts val="0"/>
              </a:spcBef>
              <a:spcAft>
                <a:spcPts val="0"/>
              </a:spcAft>
              <a:buNone/>
            </a:pPr>
            <a:r>
              <a:t/>
            </a:r>
            <a:endParaRPr sz="1600">
              <a:solidFill>
                <a:schemeClr val="dk1"/>
              </a:solidFill>
            </a:endParaRPr>
          </a:p>
        </p:txBody>
      </p:sp>
      <p:sp>
        <p:nvSpPr>
          <p:cNvPr id="70" name="Google Shape;70;p1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1" name="Google Shape;71;p15"/>
          <p:cNvPicPr preferRelativeResize="0"/>
          <p:nvPr/>
        </p:nvPicPr>
        <p:blipFill>
          <a:blip r:embed="rId3">
            <a:alphaModFix/>
          </a:blip>
          <a:stretch>
            <a:fillRect/>
          </a:stretch>
        </p:blipFill>
        <p:spPr>
          <a:xfrm>
            <a:off x="3676700" y="707800"/>
            <a:ext cx="5155606" cy="3727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idx="1" type="body"/>
          </p:nvPr>
        </p:nvSpPr>
        <p:spPr>
          <a:xfrm>
            <a:off x="303000" y="363600"/>
            <a:ext cx="4204200" cy="4338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4000">
                <a:solidFill>
                  <a:schemeClr val="dk1"/>
                </a:solidFill>
              </a:rPr>
              <a:t>#inspiration</a:t>
            </a:r>
            <a:endParaRPr sz="4000">
              <a:solidFill>
                <a:schemeClr val="dk1"/>
              </a:solidFill>
            </a:endParaRPr>
          </a:p>
          <a:p>
            <a:pPr indent="0" lvl="0" marL="457200" rtl="0" algn="ctr">
              <a:lnSpc>
                <a:spcPct val="100000"/>
              </a:lnSpc>
              <a:spcBef>
                <a:spcPts val="0"/>
              </a:spcBef>
              <a:spcAft>
                <a:spcPts val="0"/>
              </a:spcAft>
              <a:buNone/>
            </a:pPr>
            <a:r>
              <a:rPr lang="en" sz="4000">
                <a:solidFill>
                  <a:schemeClr val="dk1"/>
                </a:solidFill>
              </a:rPr>
              <a:t>The Why</a:t>
            </a:r>
            <a:endParaRPr sz="4000">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rgbClr val="FFFFFF"/>
              </a:buClr>
              <a:buSzPts val="1800"/>
              <a:buChar char="●"/>
            </a:pPr>
            <a:r>
              <a:rPr lang="en" sz="1800">
                <a:solidFill>
                  <a:srgbClr val="FFFFFF"/>
                </a:solidFill>
              </a:rPr>
              <a:t>59% of Americans believe online hate and harassment make hate crimes more common</a:t>
            </a:r>
            <a:endParaRPr sz="1800">
              <a:solidFill>
                <a:srgbClr val="FFFFFF"/>
              </a:solidFill>
            </a:endParaRPr>
          </a:p>
          <a:p>
            <a:pPr indent="0" lvl="0" marL="457200" rtl="0" algn="l">
              <a:lnSpc>
                <a:spcPct val="100000"/>
              </a:lnSpc>
              <a:spcBef>
                <a:spcPts val="0"/>
              </a:spcBef>
              <a:spcAft>
                <a:spcPts val="0"/>
              </a:spcAft>
              <a:buNone/>
            </a:pPr>
            <a:r>
              <a:t/>
            </a:r>
            <a:endParaRPr sz="1800">
              <a:solidFill>
                <a:srgbClr val="FFFFFF"/>
              </a:solidFill>
            </a:endParaRPr>
          </a:p>
          <a:p>
            <a:pPr indent="-342900" lvl="0" marL="457200" rtl="0" algn="l">
              <a:lnSpc>
                <a:spcPct val="100000"/>
              </a:lnSpc>
              <a:spcBef>
                <a:spcPts val="0"/>
              </a:spcBef>
              <a:spcAft>
                <a:spcPts val="0"/>
              </a:spcAft>
              <a:buClr>
                <a:srgbClr val="FFFFFF"/>
              </a:buClr>
              <a:buSzPts val="1800"/>
              <a:buChar char="●"/>
            </a:pPr>
            <a:r>
              <a:rPr lang="en" sz="1800">
                <a:solidFill>
                  <a:srgbClr val="FFFFFF"/>
                </a:solidFill>
              </a:rPr>
              <a:t>22% feel less safe in their community because of online hate</a:t>
            </a:r>
            <a:endParaRPr sz="1800">
              <a:solidFill>
                <a:srgbClr val="FFFFFF"/>
              </a:solidFill>
            </a:endParaRPr>
          </a:p>
          <a:p>
            <a:pPr indent="0" lvl="0" marL="457200" rtl="0" algn="l">
              <a:lnSpc>
                <a:spcPct val="100000"/>
              </a:lnSpc>
              <a:spcBef>
                <a:spcPts val="0"/>
              </a:spcBef>
              <a:spcAft>
                <a:spcPts val="0"/>
              </a:spcAft>
              <a:buNone/>
            </a:pPr>
            <a:r>
              <a:t/>
            </a:r>
            <a:endParaRPr sz="1800">
              <a:solidFill>
                <a:srgbClr val="FFFFFF"/>
              </a:solidFill>
            </a:endParaRPr>
          </a:p>
          <a:p>
            <a:pPr indent="-342900" lvl="0" marL="457200" rtl="0" algn="l">
              <a:lnSpc>
                <a:spcPct val="100000"/>
              </a:lnSpc>
              <a:spcBef>
                <a:spcPts val="0"/>
              </a:spcBef>
              <a:spcAft>
                <a:spcPts val="0"/>
              </a:spcAft>
              <a:buClr>
                <a:srgbClr val="FFFFFF"/>
              </a:buClr>
              <a:buSzPts val="1800"/>
              <a:buChar char="●"/>
            </a:pPr>
            <a:r>
              <a:rPr lang="en" sz="1800">
                <a:solidFill>
                  <a:srgbClr val="FFFFFF"/>
                </a:solidFill>
              </a:rPr>
              <a:t>85% want the government to act by improving training and resources for police on cyber hate</a:t>
            </a:r>
            <a:endParaRPr sz="1800">
              <a:solidFill>
                <a:srgbClr val="FFFFFF"/>
              </a:solidFill>
            </a:endParaRPr>
          </a:p>
          <a:p>
            <a:pPr indent="0" lvl="0" marL="0" rtl="0" algn="l">
              <a:lnSpc>
                <a:spcPct val="100000"/>
              </a:lnSpc>
              <a:spcBef>
                <a:spcPts val="0"/>
              </a:spcBef>
              <a:spcAft>
                <a:spcPts val="0"/>
              </a:spcAft>
              <a:buNone/>
            </a:pPr>
            <a:r>
              <a:t/>
            </a:r>
            <a:endParaRPr sz="1800">
              <a:solidFill>
                <a:schemeClr val="dk1"/>
              </a:solidFill>
            </a:endParaRPr>
          </a:p>
          <a:p>
            <a:pPr indent="0" lvl="0" marL="0" rtl="0" algn="l">
              <a:lnSpc>
                <a:spcPct val="100000"/>
              </a:lnSpc>
              <a:spcBef>
                <a:spcPts val="0"/>
              </a:spcBef>
              <a:spcAft>
                <a:spcPts val="0"/>
              </a:spcAft>
              <a:buNone/>
            </a:pPr>
            <a:r>
              <a:t/>
            </a:r>
            <a:endParaRPr sz="1800">
              <a:solidFill>
                <a:schemeClr val="dk1"/>
              </a:solidFill>
            </a:endParaRPr>
          </a:p>
          <a:p>
            <a:pPr indent="0" lvl="0" marL="0" rtl="0" algn="l">
              <a:lnSpc>
                <a:spcPct val="100000"/>
              </a:lnSpc>
              <a:spcBef>
                <a:spcPts val="0"/>
              </a:spcBef>
              <a:spcAft>
                <a:spcPts val="0"/>
              </a:spcAft>
              <a:buNone/>
            </a:pPr>
            <a:r>
              <a:t/>
            </a:r>
            <a:endParaRPr sz="1800">
              <a:solidFill>
                <a:schemeClr val="dk1"/>
              </a:solidFill>
            </a:endParaRPr>
          </a:p>
        </p:txBody>
      </p:sp>
      <p:sp>
        <p:nvSpPr>
          <p:cNvPr id="77" name="Google Shape;77;p1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8" name="Google Shape;78;p16"/>
          <p:cNvPicPr preferRelativeResize="0"/>
          <p:nvPr/>
        </p:nvPicPr>
        <p:blipFill>
          <a:blip r:embed="rId3">
            <a:alphaModFix/>
          </a:blip>
          <a:stretch>
            <a:fillRect/>
          </a:stretch>
        </p:blipFill>
        <p:spPr>
          <a:xfrm>
            <a:off x="4572000" y="441600"/>
            <a:ext cx="4260299" cy="42602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idx="1" type="body"/>
          </p:nvPr>
        </p:nvSpPr>
        <p:spPr>
          <a:xfrm>
            <a:off x="296775" y="509075"/>
            <a:ext cx="3999900" cy="354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4000">
                <a:solidFill>
                  <a:schemeClr val="dk1"/>
                </a:solidFill>
              </a:rPr>
              <a:t>#data</a:t>
            </a:r>
            <a:endParaRPr sz="1600">
              <a:solidFill>
                <a:schemeClr val="dk1"/>
              </a:solidFill>
            </a:endParaRPr>
          </a:p>
          <a:p>
            <a:pPr indent="0" lvl="0" marL="0" rtl="0" algn="l">
              <a:lnSpc>
                <a:spcPct val="100000"/>
              </a:lnSpc>
              <a:spcBef>
                <a:spcPts val="0"/>
              </a:spcBef>
              <a:spcAft>
                <a:spcPts val="0"/>
              </a:spcAft>
              <a:buNone/>
            </a:pPr>
            <a:r>
              <a:t/>
            </a:r>
            <a:endParaRPr sz="1600">
              <a:solidFill>
                <a:schemeClr val="dk1"/>
              </a:solidFill>
            </a:endParaRPr>
          </a:p>
          <a:p>
            <a:pPr indent="0" lvl="0" marL="0" rtl="0" algn="l">
              <a:lnSpc>
                <a:spcPct val="100000"/>
              </a:lnSpc>
              <a:spcBef>
                <a:spcPts val="0"/>
              </a:spcBef>
              <a:spcAft>
                <a:spcPts val="0"/>
              </a:spcAft>
              <a:buNone/>
            </a:pPr>
            <a:r>
              <a:t/>
            </a:r>
            <a:endParaRPr sz="1600">
              <a:solidFill>
                <a:schemeClr val="dk1"/>
              </a:solidFill>
            </a:endParaRPr>
          </a:p>
          <a:p>
            <a:pPr indent="-330200" lvl="0" marL="457200" rtl="0" algn="l">
              <a:lnSpc>
                <a:spcPct val="100000"/>
              </a:lnSpc>
              <a:spcBef>
                <a:spcPts val="0"/>
              </a:spcBef>
              <a:spcAft>
                <a:spcPts val="0"/>
              </a:spcAft>
              <a:buClr>
                <a:srgbClr val="CCCCCC"/>
              </a:buClr>
              <a:buSzPts val="1600"/>
              <a:buChar char="●"/>
            </a:pPr>
            <a:r>
              <a:rPr lang="en" sz="1600">
                <a:solidFill>
                  <a:srgbClr val="CCCCCC"/>
                </a:solidFill>
              </a:rPr>
              <a:t>31935 records</a:t>
            </a:r>
            <a:endParaRPr sz="1600">
              <a:solidFill>
                <a:srgbClr val="CCCCCC"/>
              </a:solidFill>
            </a:endParaRPr>
          </a:p>
          <a:p>
            <a:pPr indent="0" lvl="0" marL="0" rtl="0" algn="l">
              <a:lnSpc>
                <a:spcPct val="100000"/>
              </a:lnSpc>
              <a:spcBef>
                <a:spcPts val="0"/>
              </a:spcBef>
              <a:spcAft>
                <a:spcPts val="0"/>
              </a:spcAft>
              <a:buNone/>
            </a:pPr>
            <a:r>
              <a:t/>
            </a:r>
            <a:endParaRPr sz="1600">
              <a:solidFill>
                <a:srgbClr val="CCCCCC"/>
              </a:solidFill>
            </a:endParaRPr>
          </a:p>
          <a:p>
            <a:pPr indent="0" lvl="0" marL="0" rtl="0" algn="l">
              <a:lnSpc>
                <a:spcPct val="100000"/>
              </a:lnSpc>
              <a:spcBef>
                <a:spcPts val="0"/>
              </a:spcBef>
              <a:spcAft>
                <a:spcPts val="0"/>
              </a:spcAft>
              <a:buNone/>
            </a:pPr>
            <a:r>
              <a:t/>
            </a:r>
            <a:endParaRPr sz="1600">
              <a:solidFill>
                <a:srgbClr val="CCCCCC"/>
              </a:solidFill>
            </a:endParaRPr>
          </a:p>
          <a:p>
            <a:pPr indent="-330200" lvl="0" marL="457200" rtl="0" algn="l">
              <a:lnSpc>
                <a:spcPct val="100000"/>
              </a:lnSpc>
              <a:spcBef>
                <a:spcPts val="0"/>
              </a:spcBef>
              <a:spcAft>
                <a:spcPts val="0"/>
              </a:spcAft>
              <a:buClr>
                <a:srgbClr val="CCCCCC"/>
              </a:buClr>
              <a:buSzPts val="1600"/>
              <a:buChar char="●"/>
            </a:pPr>
            <a:r>
              <a:rPr lang="en" sz="1600">
                <a:solidFill>
                  <a:srgbClr val="CCCCCC"/>
                </a:solidFill>
              </a:rPr>
              <a:t>29,695 Non-Hate Labeled Twitter Data (93%)</a:t>
            </a:r>
            <a:endParaRPr sz="1600">
              <a:solidFill>
                <a:srgbClr val="CCCCCC"/>
              </a:solidFill>
            </a:endParaRPr>
          </a:p>
          <a:p>
            <a:pPr indent="-330200" lvl="0" marL="457200" rtl="0" algn="l">
              <a:lnSpc>
                <a:spcPct val="100000"/>
              </a:lnSpc>
              <a:spcBef>
                <a:spcPts val="0"/>
              </a:spcBef>
              <a:spcAft>
                <a:spcPts val="0"/>
              </a:spcAft>
              <a:buClr>
                <a:srgbClr val="CCCCCC"/>
              </a:buClr>
              <a:buSzPts val="1600"/>
              <a:buChar char="●"/>
            </a:pPr>
            <a:r>
              <a:rPr lang="en" sz="1600">
                <a:solidFill>
                  <a:srgbClr val="CCCCCC"/>
                </a:solidFill>
              </a:rPr>
              <a:t>2240 Hate Labeled Twitter Data</a:t>
            </a:r>
            <a:endParaRPr sz="1600">
              <a:solidFill>
                <a:srgbClr val="CCCCCC"/>
              </a:solidFill>
            </a:endParaRPr>
          </a:p>
          <a:p>
            <a:pPr indent="0" lvl="0" marL="457200" rtl="0" algn="l">
              <a:lnSpc>
                <a:spcPct val="100000"/>
              </a:lnSpc>
              <a:spcBef>
                <a:spcPts val="0"/>
              </a:spcBef>
              <a:spcAft>
                <a:spcPts val="0"/>
              </a:spcAft>
              <a:buNone/>
            </a:pPr>
            <a:r>
              <a:rPr lang="en" sz="1600">
                <a:solidFill>
                  <a:srgbClr val="CCCCCC"/>
                </a:solidFill>
              </a:rPr>
              <a:t>(7%)</a:t>
            </a:r>
            <a:endParaRPr sz="1600">
              <a:solidFill>
                <a:srgbClr val="CCCCCC"/>
              </a:solidFill>
            </a:endParaRPr>
          </a:p>
          <a:p>
            <a:pPr indent="0" lvl="0" marL="457200" rtl="0" algn="l">
              <a:lnSpc>
                <a:spcPct val="100000"/>
              </a:lnSpc>
              <a:spcBef>
                <a:spcPts val="0"/>
              </a:spcBef>
              <a:spcAft>
                <a:spcPts val="0"/>
              </a:spcAft>
              <a:buNone/>
            </a:pPr>
            <a:r>
              <a:t/>
            </a:r>
            <a:endParaRPr sz="1600">
              <a:solidFill>
                <a:srgbClr val="CCCCCC"/>
              </a:solidFill>
            </a:endParaRPr>
          </a:p>
          <a:p>
            <a:pPr indent="-330200" lvl="0" marL="457200" rtl="0" algn="l">
              <a:lnSpc>
                <a:spcPct val="100000"/>
              </a:lnSpc>
              <a:spcBef>
                <a:spcPts val="0"/>
              </a:spcBef>
              <a:spcAft>
                <a:spcPts val="0"/>
              </a:spcAft>
              <a:buClr>
                <a:srgbClr val="CCCCCC"/>
              </a:buClr>
              <a:buSzPts val="1600"/>
              <a:buChar char="●"/>
            </a:pPr>
            <a:r>
              <a:rPr lang="en" sz="1600">
                <a:solidFill>
                  <a:srgbClr val="CCCCCC"/>
                </a:solidFill>
              </a:rPr>
              <a:t>Source: https://www.kaggle.com/vkrahul/twitter-hate-speech</a:t>
            </a:r>
            <a:endParaRPr sz="1600">
              <a:solidFill>
                <a:srgbClr val="CCCCCC"/>
              </a:solidFill>
            </a:endParaRPr>
          </a:p>
          <a:p>
            <a:pPr indent="0" lvl="0" marL="0" rtl="0" algn="l">
              <a:lnSpc>
                <a:spcPct val="100000"/>
              </a:lnSpc>
              <a:spcBef>
                <a:spcPts val="0"/>
              </a:spcBef>
              <a:spcAft>
                <a:spcPts val="0"/>
              </a:spcAft>
              <a:buNone/>
            </a:pPr>
            <a:r>
              <a:t/>
            </a:r>
            <a:endParaRPr sz="1800">
              <a:solidFill>
                <a:schemeClr val="dk1"/>
              </a:solidFill>
            </a:endParaRPr>
          </a:p>
          <a:p>
            <a:pPr indent="0" lvl="0" marL="0" rtl="0" algn="l">
              <a:lnSpc>
                <a:spcPct val="100000"/>
              </a:lnSpc>
              <a:spcBef>
                <a:spcPts val="0"/>
              </a:spcBef>
              <a:spcAft>
                <a:spcPts val="0"/>
              </a:spcAft>
              <a:buNone/>
            </a:pPr>
            <a:r>
              <a:t/>
            </a:r>
            <a:endParaRPr sz="1800">
              <a:solidFill>
                <a:schemeClr val="dk1"/>
              </a:solidFill>
            </a:endParaRPr>
          </a:p>
        </p:txBody>
      </p:sp>
      <p:pic>
        <p:nvPicPr>
          <p:cNvPr id="84" name="Google Shape;84;p17"/>
          <p:cNvPicPr preferRelativeResize="0"/>
          <p:nvPr/>
        </p:nvPicPr>
        <p:blipFill>
          <a:blip r:embed="rId3">
            <a:alphaModFix/>
          </a:blip>
          <a:stretch>
            <a:fillRect/>
          </a:stretch>
        </p:blipFill>
        <p:spPr>
          <a:xfrm>
            <a:off x="4751300" y="509075"/>
            <a:ext cx="3907800" cy="4371625"/>
          </a:xfrm>
          <a:prstGeom prst="rect">
            <a:avLst/>
          </a:prstGeom>
          <a:noFill/>
          <a:ln>
            <a:noFill/>
          </a:ln>
        </p:spPr>
      </p:pic>
      <p:pic>
        <p:nvPicPr>
          <p:cNvPr id="85" name="Google Shape;85;p17"/>
          <p:cNvPicPr preferRelativeResize="0"/>
          <p:nvPr/>
        </p:nvPicPr>
        <p:blipFill>
          <a:blip r:embed="rId4">
            <a:alphaModFix/>
          </a:blip>
          <a:stretch>
            <a:fillRect/>
          </a:stretch>
        </p:blipFill>
        <p:spPr>
          <a:xfrm>
            <a:off x="1811100" y="805850"/>
            <a:ext cx="312125" cy="308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title"/>
          </p:nvPr>
        </p:nvSpPr>
        <p:spPr>
          <a:xfrm>
            <a:off x="1414700" y="309775"/>
            <a:ext cx="580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#positive_word_cloud</a:t>
            </a:r>
            <a:endParaRPr sz="2600"/>
          </a:p>
        </p:txBody>
      </p:sp>
      <p:pic>
        <p:nvPicPr>
          <p:cNvPr id="91" name="Google Shape;91;p18"/>
          <p:cNvPicPr preferRelativeResize="0"/>
          <p:nvPr/>
        </p:nvPicPr>
        <p:blipFill>
          <a:blip r:embed="rId3">
            <a:alphaModFix/>
          </a:blip>
          <a:stretch>
            <a:fillRect/>
          </a:stretch>
        </p:blipFill>
        <p:spPr>
          <a:xfrm>
            <a:off x="1513901" y="1130550"/>
            <a:ext cx="5709075" cy="35866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5" name="Shape 95"/>
        <p:cNvGrpSpPr/>
        <p:nvPr/>
      </p:nvGrpSpPr>
      <p:grpSpPr>
        <a:xfrm>
          <a:off x="0" y="0"/>
          <a:ext cx="0" cy="0"/>
          <a:chOff x="0" y="0"/>
          <a:chExt cx="0" cy="0"/>
        </a:xfrm>
      </p:grpSpPr>
      <p:sp>
        <p:nvSpPr>
          <p:cNvPr id="96" name="Google Shape;96;p19"/>
          <p:cNvSpPr txBox="1"/>
          <p:nvPr/>
        </p:nvSpPr>
        <p:spPr>
          <a:xfrm>
            <a:off x="409025" y="372000"/>
            <a:ext cx="6445200" cy="4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t>
            </a:r>
            <a:r>
              <a:rPr lang="en" sz="2200"/>
              <a:t>top20_</a:t>
            </a:r>
            <a:r>
              <a:rPr lang="en" sz="2200"/>
              <a:t>positive_hashtags</a:t>
            </a:r>
            <a:endParaRPr sz="2200"/>
          </a:p>
        </p:txBody>
      </p:sp>
      <p:pic>
        <p:nvPicPr>
          <p:cNvPr id="97" name="Google Shape;97;p19"/>
          <p:cNvPicPr preferRelativeResize="0"/>
          <p:nvPr/>
        </p:nvPicPr>
        <p:blipFill>
          <a:blip r:embed="rId3">
            <a:alphaModFix/>
          </a:blip>
          <a:stretch>
            <a:fillRect/>
          </a:stretch>
        </p:blipFill>
        <p:spPr>
          <a:xfrm>
            <a:off x="152400" y="1038475"/>
            <a:ext cx="8839202" cy="363146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1758372" y="366600"/>
            <a:ext cx="581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#negative_word_cloud</a:t>
            </a:r>
            <a:endParaRPr sz="2200"/>
          </a:p>
          <a:p>
            <a:pPr indent="0" lvl="0" marL="0" rtl="0" algn="l">
              <a:spcBef>
                <a:spcPts val="0"/>
              </a:spcBef>
              <a:spcAft>
                <a:spcPts val="0"/>
              </a:spcAft>
              <a:buNone/>
            </a:pPr>
            <a:r>
              <a:t/>
            </a:r>
            <a:endParaRPr/>
          </a:p>
        </p:txBody>
      </p:sp>
      <p:pic>
        <p:nvPicPr>
          <p:cNvPr id="103" name="Google Shape;103;p20"/>
          <p:cNvPicPr preferRelativeResize="0"/>
          <p:nvPr/>
        </p:nvPicPr>
        <p:blipFill>
          <a:blip r:embed="rId3">
            <a:alphaModFix/>
          </a:blip>
          <a:stretch>
            <a:fillRect/>
          </a:stretch>
        </p:blipFill>
        <p:spPr>
          <a:xfrm>
            <a:off x="1758338" y="1040425"/>
            <a:ext cx="5816476" cy="3671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7" name="Shape 107"/>
        <p:cNvGrpSpPr/>
        <p:nvPr/>
      </p:nvGrpSpPr>
      <p:grpSpPr>
        <a:xfrm>
          <a:off x="0" y="0"/>
          <a:ext cx="0" cy="0"/>
          <a:chOff x="0" y="0"/>
          <a:chExt cx="0" cy="0"/>
        </a:xfrm>
      </p:grpSpPr>
      <p:sp>
        <p:nvSpPr>
          <p:cNvPr id="108" name="Google Shape;108;p21"/>
          <p:cNvSpPr txBox="1"/>
          <p:nvPr/>
        </p:nvSpPr>
        <p:spPr>
          <a:xfrm>
            <a:off x="427600" y="227925"/>
            <a:ext cx="6445200" cy="4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t>
            </a:r>
            <a:r>
              <a:rPr lang="en" sz="2200"/>
              <a:t>top20_</a:t>
            </a:r>
            <a:r>
              <a:rPr lang="en" sz="2200"/>
              <a:t>negative_hashtags</a:t>
            </a:r>
            <a:endParaRPr sz="2200"/>
          </a:p>
        </p:txBody>
      </p:sp>
      <p:pic>
        <p:nvPicPr>
          <p:cNvPr id="109" name="Google Shape;109;p21"/>
          <p:cNvPicPr preferRelativeResize="0"/>
          <p:nvPr/>
        </p:nvPicPr>
        <p:blipFill>
          <a:blip r:embed="rId3">
            <a:alphaModFix/>
          </a:blip>
          <a:stretch>
            <a:fillRect/>
          </a:stretch>
        </p:blipFill>
        <p:spPr>
          <a:xfrm>
            <a:off x="152400" y="825550"/>
            <a:ext cx="8839202" cy="363146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